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6BA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D8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150" y="-61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96140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1_Custom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1_Custom_layout copy 1">
    <p:bg>
      <p:bgPr>
        <a:gradFill flip="none" rotWithShape="1">
          <a:gsLst>
            <a:gs pos="0">
              <a:srgbClr val="132447"/>
            </a:gs>
            <a:gs pos="100000">
              <a:srgbClr val="132447">
                <a:alpha val="6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MOEX Copyright reserved 2021"/>
          <p:cNvSpPr txBox="1"/>
          <p:nvPr/>
        </p:nvSpPr>
        <p:spPr>
          <a:xfrm>
            <a:off x="18403743" y="12776200"/>
            <a:ext cx="3946096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>
              <a:defRPr sz="1800" spc="72">
                <a:solidFill>
                  <a:srgbClr val="FFFFFF"/>
                </a:solidFill>
              </a:defRPr>
            </a:lvl1pPr>
          </a:lstStyle>
          <a:p>
            <a:r>
              <a:t>FOMOEX Copyright reserved 2021</a:t>
            </a:r>
          </a:p>
        </p:txBody>
      </p:sp>
      <p:sp>
        <p:nvSpPr>
          <p:cNvPr id="25" name="Linea"/>
          <p:cNvSpPr/>
          <p:nvPr/>
        </p:nvSpPr>
        <p:spPr>
          <a:xfrm flipV="1">
            <a:off x="22623676" y="12760342"/>
            <a:ext cx="3" cy="4276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094" y="12449332"/>
            <a:ext cx="3050409" cy="736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reen_BG.png" descr="Green_BG.png"/>
          <p:cNvPicPr>
            <a:picLocks noChangeAspect="1"/>
          </p:cNvPicPr>
          <p:nvPr/>
        </p:nvPicPr>
        <p:blipFill>
          <a:blip r:embed="rId3">
            <a:alphaModFix amt="31126"/>
            <a:extLst/>
          </a:blip>
          <a:srcRect b="20329"/>
          <a:stretch>
            <a:fillRect/>
          </a:stretch>
        </p:blipFill>
        <p:spPr>
          <a:xfrm>
            <a:off x="8892298" y="2128242"/>
            <a:ext cx="11896991" cy="945935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Cerchio"/>
          <p:cNvSpPr/>
          <p:nvPr/>
        </p:nvSpPr>
        <p:spPr>
          <a:xfrm>
            <a:off x="19815522" y="11894242"/>
            <a:ext cx="7236423" cy="7236423"/>
          </a:xfrm>
          <a:prstGeom prst="ellipse">
            <a:avLst/>
          </a:prstGeom>
          <a:solidFill>
            <a:srgbClr val="CB2A7A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Cerchio"/>
          <p:cNvSpPr/>
          <p:nvPr/>
        </p:nvSpPr>
        <p:spPr>
          <a:xfrm>
            <a:off x="22725242" y="5753615"/>
            <a:ext cx="3097663" cy="3097663"/>
          </a:xfrm>
          <a:prstGeom prst="ellipse">
            <a:avLst/>
          </a:prstGeom>
          <a:solidFill>
            <a:srgbClr val="89FA4E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Cerchio"/>
          <p:cNvSpPr/>
          <p:nvPr/>
        </p:nvSpPr>
        <p:spPr>
          <a:xfrm>
            <a:off x="-1223370" y="11715276"/>
            <a:ext cx="3508728" cy="3508825"/>
          </a:xfrm>
          <a:prstGeom prst="ellipse">
            <a:avLst/>
          </a:prstGeom>
          <a:solidFill>
            <a:srgbClr val="72FDEA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Cerchio"/>
          <p:cNvSpPr/>
          <p:nvPr/>
        </p:nvSpPr>
        <p:spPr>
          <a:xfrm>
            <a:off x="5946145" y="10412117"/>
            <a:ext cx="1502257" cy="1502255"/>
          </a:xfrm>
          <a:prstGeom prst="ellipse">
            <a:avLst/>
          </a:prstGeom>
          <a:solidFill>
            <a:srgbClr val="89FA4E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Cerchio"/>
          <p:cNvSpPr/>
          <p:nvPr/>
        </p:nvSpPr>
        <p:spPr>
          <a:xfrm>
            <a:off x="-3882679" y="-2501607"/>
            <a:ext cx="7236422" cy="7236422"/>
          </a:xfrm>
          <a:prstGeom prst="ellipse">
            <a:avLst/>
          </a:prstGeom>
          <a:solidFill>
            <a:srgbClr val="CB2A7A">
              <a:alpha val="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883469" y="12745719"/>
            <a:ext cx="467458" cy="482601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1_Custom_layout copy 2">
    <p:bg>
      <p:bgPr>
        <a:gradFill flip="none" rotWithShape="1">
          <a:gsLst>
            <a:gs pos="0">
              <a:srgbClr val="0D0A35"/>
            </a:gs>
            <a:gs pos="100000">
              <a:srgbClr val="0E3B5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een_BG.png" descr="Green_BG.png"/>
          <p:cNvPicPr>
            <a:picLocks noChangeAspect="1"/>
          </p:cNvPicPr>
          <p:nvPr/>
        </p:nvPicPr>
        <p:blipFill>
          <a:blip r:embed="rId2">
            <a:alphaModFix amt="31126"/>
            <a:extLst/>
          </a:blip>
          <a:srcRect b="20329"/>
          <a:stretch>
            <a:fillRect/>
          </a:stretch>
        </p:blipFill>
        <p:spPr>
          <a:xfrm>
            <a:off x="8892298" y="2128242"/>
            <a:ext cx="11896991" cy="945935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Cerchio"/>
          <p:cNvSpPr/>
          <p:nvPr/>
        </p:nvSpPr>
        <p:spPr>
          <a:xfrm>
            <a:off x="19815522" y="11894242"/>
            <a:ext cx="7236423" cy="7236423"/>
          </a:xfrm>
          <a:prstGeom prst="ellipse">
            <a:avLst/>
          </a:prstGeom>
          <a:solidFill>
            <a:srgbClr val="CB2A7A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Cerchio"/>
          <p:cNvSpPr/>
          <p:nvPr/>
        </p:nvSpPr>
        <p:spPr>
          <a:xfrm>
            <a:off x="22725242" y="5753615"/>
            <a:ext cx="3097663" cy="3097663"/>
          </a:xfrm>
          <a:prstGeom prst="ellipse">
            <a:avLst/>
          </a:prstGeom>
          <a:solidFill>
            <a:srgbClr val="89FA4E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Cerchio"/>
          <p:cNvSpPr/>
          <p:nvPr/>
        </p:nvSpPr>
        <p:spPr>
          <a:xfrm>
            <a:off x="-1223370" y="11715276"/>
            <a:ext cx="3508728" cy="3508825"/>
          </a:xfrm>
          <a:prstGeom prst="ellipse">
            <a:avLst/>
          </a:prstGeom>
          <a:solidFill>
            <a:srgbClr val="72FDEA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Cerchio"/>
          <p:cNvSpPr/>
          <p:nvPr/>
        </p:nvSpPr>
        <p:spPr>
          <a:xfrm>
            <a:off x="5946145" y="10412117"/>
            <a:ext cx="1502257" cy="1502255"/>
          </a:xfrm>
          <a:prstGeom prst="ellipse">
            <a:avLst/>
          </a:prstGeom>
          <a:solidFill>
            <a:srgbClr val="89FA4E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Cerchio"/>
          <p:cNvSpPr/>
          <p:nvPr/>
        </p:nvSpPr>
        <p:spPr>
          <a:xfrm>
            <a:off x="-3882679" y="-2501607"/>
            <a:ext cx="7236422" cy="7236422"/>
          </a:xfrm>
          <a:prstGeom prst="ellipse">
            <a:avLst/>
          </a:prstGeom>
          <a:solidFill>
            <a:srgbClr val="CB2A7A">
              <a:alpha val="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883469" y="12745719"/>
            <a:ext cx="467458" cy="482601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1_Custom_layout copy">
    <p:bg>
      <p:bgPr>
        <a:gradFill flip="none" rotWithShape="1">
          <a:gsLst>
            <a:gs pos="0">
              <a:srgbClr val="090721"/>
            </a:gs>
            <a:gs pos="100000">
              <a:srgbClr val="00183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erchio"/>
          <p:cNvSpPr/>
          <p:nvPr/>
        </p:nvSpPr>
        <p:spPr>
          <a:xfrm>
            <a:off x="19815522" y="11894242"/>
            <a:ext cx="7236423" cy="7236423"/>
          </a:xfrm>
          <a:prstGeom prst="ellipse">
            <a:avLst/>
          </a:prstGeom>
          <a:solidFill>
            <a:srgbClr val="CB2A7A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Cerchio"/>
          <p:cNvSpPr/>
          <p:nvPr/>
        </p:nvSpPr>
        <p:spPr>
          <a:xfrm>
            <a:off x="22725242" y="5753615"/>
            <a:ext cx="3097663" cy="3097663"/>
          </a:xfrm>
          <a:prstGeom prst="ellipse">
            <a:avLst/>
          </a:prstGeom>
          <a:solidFill>
            <a:srgbClr val="89FA4E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Cerchio"/>
          <p:cNvSpPr/>
          <p:nvPr/>
        </p:nvSpPr>
        <p:spPr>
          <a:xfrm>
            <a:off x="-1223370" y="11715276"/>
            <a:ext cx="3508728" cy="3508825"/>
          </a:xfrm>
          <a:prstGeom prst="ellipse">
            <a:avLst/>
          </a:prstGeom>
          <a:solidFill>
            <a:srgbClr val="72FDEA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Cerchio"/>
          <p:cNvSpPr/>
          <p:nvPr/>
        </p:nvSpPr>
        <p:spPr>
          <a:xfrm>
            <a:off x="5946145" y="10412117"/>
            <a:ext cx="1502257" cy="1502255"/>
          </a:xfrm>
          <a:prstGeom prst="ellipse">
            <a:avLst/>
          </a:prstGeom>
          <a:solidFill>
            <a:srgbClr val="89FA4E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Cerchio"/>
          <p:cNvSpPr/>
          <p:nvPr/>
        </p:nvSpPr>
        <p:spPr>
          <a:xfrm>
            <a:off x="-3882679" y="-2501607"/>
            <a:ext cx="7236422" cy="7236422"/>
          </a:xfrm>
          <a:prstGeom prst="ellipse">
            <a:avLst/>
          </a:prstGeom>
          <a:solidFill>
            <a:srgbClr val="CB2A7A">
              <a:alpha val="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Nevermind Copyright reserved 2020"/>
          <p:cNvSpPr txBox="1"/>
          <p:nvPr/>
        </p:nvSpPr>
        <p:spPr>
          <a:xfrm>
            <a:off x="1267635" y="12776200"/>
            <a:ext cx="3646624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600" spc="64">
                <a:solidFill>
                  <a:srgbClr val="FFFFFF"/>
                </a:solidFill>
              </a:defRPr>
            </a:lvl1pPr>
          </a:lstStyle>
          <a:p>
            <a:r>
              <a:t>Nevermind Copyright reserved 2020</a:t>
            </a:r>
          </a:p>
        </p:txBody>
      </p:sp>
      <p:pic>
        <p:nvPicPr>
          <p:cNvPr id="59" name="Green_BG.png" descr="Green_BG.png"/>
          <p:cNvPicPr>
            <a:picLocks noChangeAspect="1"/>
          </p:cNvPicPr>
          <p:nvPr/>
        </p:nvPicPr>
        <p:blipFill>
          <a:blip r:embed="rId2">
            <a:alphaModFix amt="31126"/>
            <a:extLst/>
          </a:blip>
          <a:srcRect b="20329"/>
          <a:stretch>
            <a:fillRect/>
          </a:stretch>
        </p:blipFill>
        <p:spPr>
          <a:xfrm>
            <a:off x="8892298" y="2128242"/>
            <a:ext cx="11896991" cy="9459357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erchio"/>
          <p:cNvSpPr/>
          <p:nvPr/>
        </p:nvSpPr>
        <p:spPr>
          <a:xfrm>
            <a:off x="19815522" y="11894242"/>
            <a:ext cx="7236423" cy="7236423"/>
          </a:xfrm>
          <a:prstGeom prst="ellipse">
            <a:avLst/>
          </a:prstGeom>
          <a:solidFill>
            <a:srgbClr val="CB2A7A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Cerchio"/>
          <p:cNvSpPr/>
          <p:nvPr/>
        </p:nvSpPr>
        <p:spPr>
          <a:xfrm>
            <a:off x="22725242" y="5753615"/>
            <a:ext cx="3097663" cy="3097663"/>
          </a:xfrm>
          <a:prstGeom prst="ellipse">
            <a:avLst/>
          </a:prstGeom>
          <a:solidFill>
            <a:srgbClr val="89FA4E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Cerchio"/>
          <p:cNvSpPr/>
          <p:nvPr/>
        </p:nvSpPr>
        <p:spPr>
          <a:xfrm>
            <a:off x="-1223370" y="11715276"/>
            <a:ext cx="3508728" cy="3508825"/>
          </a:xfrm>
          <a:prstGeom prst="ellipse">
            <a:avLst/>
          </a:prstGeom>
          <a:solidFill>
            <a:srgbClr val="72FDEA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Cerchio"/>
          <p:cNvSpPr/>
          <p:nvPr/>
        </p:nvSpPr>
        <p:spPr>
          <a:xfrm>
            <a:off x="5946145" y="10412117"/>
            <a:ext cx="1502257" cy="1502255"/>
          </a:xfrm>
          <a:prstGeom prst="ellipse">
            <a:avLst/>
          </a:prstGeom>
          <a:solidFill>
            <a:srgbClr val="89FA4E">
              <a:alpha val="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Cerchio"/>
          <p:cNvSpPr/>
          <p:nvPr/>
        </p:nvSpPr>
        <p:spPr>
          <a:xfrm>
            <a:off x="-3882679" y="-2501607"/>
            <a:ext cx="7236422" cy="7236422"/>
          </a:xfrm>
          <a:prstGeom prst="ellipse">
            <a:avLst/>
          </a:prstGeom>
          <a:solidFill>
            <a:srgbClr val="CB2A7A">
              <a:alpha val="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Green_BG.png" descr="Green_BG.png"/>
          <p:cNvPicPr>
            <a:picLocks noChangeAspect="1"/>
          </p:cNvPicPr>
          <p:nvPr/>
        </p:nvPicPr>
        <p:blipFill>
          <a:blip r:embed="rId6">
            <a:alphaModFix amt="31126"/>
            <a:extLst/>
          </a:blip>
          <a:srcRect b="20329"/>
          <a:stretch>
            <a:fillRect/>
          </a:stretch>
        </p:blipFill>
        <p:spPr>
          <a:xfrm>
            <a:off x="8892298" y="2128242"/>
            <a:ext cx="11896991" cy="945935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olo Testo"/>
          <p:cNvSpPr txBox="1">
            <a:spLocks noGrp="1"/>
          </p:cNvSpPr>
          <p:nvPr>
            <p:ph type="title"/>
          </p:nvPr>
        </p:nvSpPr>
        <p:spPr>
          <a:xfrm>
            <a:off x="3653366" y="1958422"/>
            <a:ext cx="19507201" cy="2499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3610166" y="4458252"/>
            <a:ext cx="9550401" cy="87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8983" y="13081000"/>
            <a:ext cx="453332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ephen_Meade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tock-market-investment-graph-over-blue-screen-2021-08-29-07-38-52-utc.jpg" descr="stock-market-investment-graph-over-blue-screen-2021-08-29-07-38-52-utc.jpg"/>
          <p:cNvPicPr>
            <a:picLocks noChangeAspect="1"/>
          </p:cNvPicPr>
          <p:nvPr/>
        </p:nvPicPr>
        <p:blipFill>
          <a:blip r:embed="rId2">
            <a:alphaModFix amt="17635"/>
            <a:extLst/>
          </a:blip>
          <a:srcRect l="3125" r="3124"/>
          <a:stretch>
            <a:fillRect/>
          </a:stretch>
        </p:blipFill>
        <p:spPr>
          <a:xfrm>
            <a:off x="24724" y="0"/>
            <a:ext cx="24383613" cy="13716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Dark_BG.png" descr="Dark_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80119" y="4351134"/>
            <a:ext cx="5023763" cy="50137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" name="Raggruppa"/>
          <p:cNvGrpSpPr/>
          <p:nvPr/>
        </p:nvGrpSpPr>
        <p:grpSpPr>
          <a:xfrm>
            <a:off x="5910219" y="12776200"/>
            <a:ext cx="18979624" cy="1270000"/>
            <a:chOff x="2726631" y="0"/>
            <a:chExt cx="18979622" cy="1270000"/>
          </a:xfrm>
        </p:grpSpPr>
        <p:sp>
          <p:nvSpPr>
            <p:cNvPr id="71" name="FOMOEX Copyright reserved 2021"/>
            <p:cNvSpPr/>
            <p:nvPr/>
          </p:nvSpPr>
          <p:spPr>
            <a:xfrm>
              <a:off x="2043625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r">
                <a:defRPr sz="1800" spc="72">
                  <a:solidFill>
                    <a:srgbClr val="FFFFFF"/>
                  </a:solidFill>
                </a:defRPr>
              </a:lvl1pPr>
            </a:lstStyle>
            <a:p>
              <a:r>
                <a:t>FOMOEX Copyright reserved 2021</a:t>
              </a:r>
            </a:p>
          </p:txBody>
        </p:sp>
        <p:sp>
          <p:nvSpPr>
            <p:cNvPr id="72" name="PRESENTATION REV.1"/>
            <p:cNvSpPr/>
            <p:nvPr/>
          </p:nvSpPr>
          <p:spPr>
            <a:xfrm>
              <a:off x="272663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r">
                <a:defRPr sz="1800" spc="72">
                  <a:solidFill>
                    <a:srgbClr val="FFFFFF"/>
                  </a:solidFill>
                </a:defRPr>
              </a:lvl1pPr>
            </a:lstStyle>
            <a:p>
              <a:r>
                <a:t>PRESENTATION REV.1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23895" r="109"/>
          <a:stretch>
            <a:fillRect/>
          </a:stretch>
        </p:blipFill>
        <p:spPr>
          <a:xfrm>
            <a:off x="10529591" y="-3"/>
            <a:ext cx="15622843" cy="1371600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41" name="Rettangolo"/>
          <p:cNvSpPr/>
          <p:nvPr/>
        </p:nvSpPr>
        <p:spPr>
          <a:xfrm>
            <a:off x="-1" y="1522214"/>
            <a:ext cx="12542936" cy="10671573"/>
          </a:xfrm>
          <a:prstGeom prst="rect">
            <a:avLst/>
          </a:prstGeom>
          <a:solidFill>
            <a:srgbClr val="132447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Marketing Plans"/>
          <p:cNvSpPr txBox="1"/>
          <p:nvPr/>
        </p:nvSpPr>
        <p:spPr>
          <a:xfrm>
            <a:off x="2097578" y="5518827"/>
            <a:ext cx="6985001" cy="237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defRPr sz="8300" b="1" cap="all" spc="415">
                <a:solidFill>
                  <a:schemeClr val="accent3"/>
                </a:solidFill>
              </a:defRPr>
            </a:pPr>
            <a:r>
              <a:rPr>
                <a:solidFill>
                  <a:srgbClr val="01F42E"/>
                </a:solidFill>
              </a:rPr>
              <a:t>Plans</a:t>
            </a:r>
            <a:r>
              <a:rPr>
                <a:solidFill>
                  <a:srgbClr val="FFFFFF"/>
                </a:solidFill>
              </a:rPr>
              <a:t> de marketing</a:t>
            </a:r>
          </a:p>
        </p:txBody>
      </p:sp>
      <p:sp>
        <p:nvSpPr>
          <p:cNvPr id="143" name="FOMOEX Copyright reserved 2021"/>
          <p:cNvSpPr txBox="1"/>
          <p:nvPr/>
        </p:nvSpPr>
        <p:spPr>
          <a:xfrm>
            <a:off x="18403743" y="12776200"/>
            <a:ext cx="3946096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>
              <a:defRPr sz="1800" spc="72">
                <a:solidFill>
                  <a:srgbClr val="FFFFFF"/>
                </a:solidFill>
              </a:defRPr>
            </a:lvl1pPr>
          </a:lstStyle>
          <a:p>
            <a:r>
              <a:t>FOMOEX Copyright reserved 2021</a:t>
            </a:r>
          </a:p>
        </p:txBody>
      </p:sp>
      <p:sp>
        <p:nvSpPr>
          <p:cNvPr id="144" name="Linea"/>
          <p:cNvSpPr/>
          <p:nvPr/>
        </p:nvSpPr>
        <p:spPr>
          <a:xfrm flipV="1">
            <a:off x="22623676" y="12760342"/>
            <a:ext cx="3" cy="4276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95174" y="12745718"/>
            <a:ext cx="44404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47" name="Rettangolo"/>
          <p:cNvSpPr/>
          <p:nvPr/>
        </p:nvSpPr>
        <p:spPr>
          <a:xfrm>
            <a:off x="-2" y="-2"/>
            <a:ext cx="7321740" cy="13797507"/>
          </a:xfrm>
          <a:prstGeom prst="rect">
            <a:avLst/>
          </a:prstGeom>
          <a:solidFill>
            <a:srgbClr val="132447">
              <a:alpha val="3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ttangolo"/>
          <p:cNvSpPr/>
          <p:nvPr/>
        </p:nvSpPr>
        <p:spPr>
          <a:xfrm>
            <a:off x="4462612" y="3249651"/>
            <a:ext cx="6985767" cy="8949881"/>
          </a:xfrm>
          <a:prstGeom prst="rect">
            <a:avLst/>
          </a:prstGeom>
          <a:ln w="76200">
            <a:solidFill>
              <a:srgbClr val="01F42E"/>
            </a:solidFill>
            <a:miter/>
          </a:ln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9" name="1500x844_ti_solucion.jpg" descr="1500x844_ti_solucion.jpg"/>
          <p:cNvPicPr>
            <a:picLocks noChangeAspect="1"/>
          </p:cNvPicPr>
          <p:nvPr/>
        </p:nvPicPr>
        <p:blipFill>
          <a:blip r:embed="rId2">
            <a:extLst/>
          </a:blip>
          <a:srcRect l="44394" t="491" r="13907"/>
          <a:stretch>
            <a:fillRect/>
          </a:stretch>
        </p:blipFill>
        <p:spPr>
          <a:xfrm>
            <a:off x="3735287" y="2091924"/>
            <a:ext cx="7134267" cy="957947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1. Direct Bonus"/>
          <p:cNvSpPr txBox="1"/>
          <p:nvPr/>
        </p:nvSpPr>
        <p:spPr>
          <a:xfrm>
            <a:off x="13702740" y="3861541"/>
            <a:ext cx="9768690" cy="2560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defRPr sz="9000" b="1" cap="all" spc="360">
                <a:solidFill>
                  <a:srgbClr val="FFFFFF"/>
                </a:solidFill>
              </a:defRPr>
            </a:pPr>
            <a:r>
              <a:t>1. Bonus </a:t>
            </a:r>
            <a:r>
              <a:rPr>
                <a:solidFill>
                  <a:srgbClr val="01F42E"/>
                </a:solidFill>
              </a:rPr>
              <a:t>direct</a:t>
            </a:r>
          </a:p>
        </p:txBody>
      </p:sp>
      <p:sp>
        <p:nvSpPr>
          <p:cNvPr id="151" name="5% Direct Bonus on direct user personal purchases"/>
          <p:cNvSpPr txBox="1"/>
          <p:nvPr/>
        </p:nvSpPr>
        <p:spPr>
          <a:xfrm>
            <a:off x="13702740" y="7090843"/>
            <a:ext cx="9251897" cy="242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lnSpc>
                <a:spcPct val="120000"/>
              </a:lnSpc>
              <a:defRPr sz="4500" b="1">
                <a:solidFill>
                  <a:srgbClr val="FFFFFF"/>
                </a:solidFill>
              </a:defRPr>
            </a:lvl1pPr>
          </a:lstStyle>
          <a:p>
            <a:r>
              <a:t>Bonus direct de 5% sur les achats personnels des utilisateurs directs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graphicFrame>
        <p:nvGraphicFramePr>
          <p:cNvPr id="154" name="Google Shape;106;p7"/>
          <p:cNvGraphicFramePr/>
          <p:nvPr/>
        </p:nvGraphicFramePr>
        <p:xfrm>
          <a:off x="12065661" y="1766527"/>
          <a:ext cx="11110602" cy="1018294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88830"/>
                <a:gridCol w="2176636"/>
                <a:gridCol w="2972568"/>
                <a:gridCol w="2972568"/>
              </a:tblGrid>
              <a:tr h="83744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rgbClr val="132447"/>
                          </a:solidFill>
                        </a:rPr>
                        <a:t>LV </a:t>
                      </a:r>
                    </a:p>
                  </a:txBody>
                  <a:tcPr marL="16933" marR="16933" marT="16933" marB="16933" anchor="ctr" horzOverflow="overflow">
                    <a:lnB w="127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rgbClr val="132447"/>
                          </a:solidFill>
                        </a:rPr>
                        <a:t>DIRECT</a:t>
                      </a:r>
                    </a:p>
                  </a:txBody>
                  <a:tcPr marL="16933" marR="16933" marT="16933" marB="16933" anchor="ctr" horzOverflow="overflow">
                    <a:lnB w="127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rgbClr val="132447"/>
                          </a:solidFill>
                        </a:rPr>
                        <a:t>PACKAGES</a:t>
                      </a:r>
                    </a:p>
                  </a:txBody>
                  <a:tcPr marL="16933" marR="16933" marT="16933" marB="16933" anchor="ctr" horzOverflow="overflow">
                    <a:lnB w="127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rgbClr val="132447"/>
                          </a:solidFill>
                        </a:rPr>
                        <a:t>%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62303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01F42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01F42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01F42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01F42E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5" name="TextBox 15"/>
          <p:cNvSpPr txBox="1"/>
          <p:nvPr/>
        </p:nvSpPr>
        <p:spPr>
          <a:xfrm>
            <a:off x="1192140" y="2014087"/>
            <a:ext cx="9283701" cy="419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defRPr sz="7900" b="1" cap="all" spc="395">
                <a:solidFill>
                  <a:srgbClr val="FFFFFF"/>
                </a:solidFill>
              </a:defRPr>
            </a:pPr>
            <a:r>
              <a:t>2. Production d'exploitation résiduelle à </a:t>
            </a:r>
            <a:r>
              <a:rPr>
                <a:solidFill>
                  <a:srgbClr val="01F42E"/>
                </a:solidFill>
              </a:rPr>
              <a:t>un seul niveau</a:t>
            </a:r>
          </a:p>
        </p:txBody>
      </p:sp>
      <p:sp>
        <p:nvSpPr>
          <p:cNvPr id="156" name="Unilevel is a residual payment on mining production of the structure."/>
          <p:cNvSpPr txBox="1"/>
          <p:nvPr/>
        </p:nvSpPr>
        <p:spPr>
          <a:xfrm>
            <a:off x="1847304" y="9371755"/>
            <a:ext cx="9072538" cy="169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3500" b="1">
                <a:solidFill>
                  <a:srgbClr val="FFFFFF"/>
                </a:solidFill>
              </a:defRPr>
            </a:lvl1pPr>
          </a:lstStyle>
          <a:p>
            <a:r>
              <a:t>Unilevel est un paiement résiduel sur la production de l'exploitation de la structure.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59" name="TextBox 15"/>
          <p:cNvSpPr txBox="1"/>
          <p:nvPr/>
        </p:nvSpPr>
        <p:spPr>
          <a:xfrm>
            <a:off x="5001486" y="1351311"/>
            <a:ext cx="14381028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90000"/>
              </a:lnSpc>
              <a:defRPr sz="9000" b="1" cap="all">
                <a:solidFill>
                  <a:srgbClr val="01F42E"/>
                </a:solidFill>
              </a:defRPr>
            </a:pPr>
            <a:r>
              <a:t>Plan linéaire™</a:t>
            </a:r>
            <a:r>
              <a:rPr>
                <a:solidFill>
                  <a:srgbClr val="FFFFFF"/>
                </a:solidFill>
              </a:rPr>
              <a:t> FOMO</a:t>
            </a:r>
          </a:p>
        </p:txBody>
      </p:sp>
      <p:sp>
        <p:nvSpPr>
          <p:cNvPr id="160" name="The new FOMO referral marketing plans makes the binary tree out-of-date…"/>
          <p:cNvSpPr txBox="1">
            <a:spLocks noGrp="1"/>
          </p:cNvSpPr>
          <p:nvPr>
            <p:ph type="body" sz="half" idx="4294967295"/>
          </p:nvPr>
        </p:nvSpPr>
        <p:spPr>
          <a:xfrm>
            <a:off x="2844372" y="3301467"/>
            <a:ext cx="18695256" cy="3778715"/>
          </a:xfrm>
          <a:prstGeom prst="rect">
            <a:avLst/>
          </a:prstGeom>
        </p:spPr>
        <p:txBody>
          <a:bodyPr lIns="45718" tIns="45718" rIns="45718" bIns="45718" anchor="t"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SzTx/>
              <a:buNone/>
              <a:defRPr sz="3500" b="1">
                <a:solidFill>
                  <a:srgbClr val="FFFFFF"/>
                </a:solidFill>
              </a:defRPr>
            </a:pPr>
            <a:r>
              <a:t>Les nouveaux plans de marketing de référence FOMO rendent l'arbre binaire obsolète. </a:t>
            </a:r>
          </a:p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SzTx/>
              <a:buNone/>
              <a:defRPr sz="3500" b="1">
                <a:solidFill>
                  <a:srgbClr val="FFFFFF"/>
                </a:solidFill>
              </a:defRPr>
            </a:pPr>
            <a:endParaRPr/>
          </a:p>
          <a:p>
            <a:pPr marL="266700" indent="-228600" defTabSz="914400">
              <a:lnSpc>
                <a:spcPct val="126000"/>
              </a:lnSpc>
              <a:spcBef>
                <a:spcPts val="0"/>
              </a:spcBef>
              <a:buClr>
                <a:srgbClr val="01F42E"/>
              </a:buClr>
              <a:buSzPct val="100000"/>
              <a:defRPr sz="3500">
                <a:solidFill>
                  <a:srgbClr val="FFFFFF"/>
                </a:solidFill>
              </a:defRPr>
            </a:pPr>
            <a:r>
              <a:t>Il n'existe qu'un seul arbre linéaire global</a:t>
            </a:r>
          </a:p>
          <a:p>
            <a:pPr marL="266700" indent="-228600" defTabSz="914400">
              <a:lnSpc>
                <a:spcPct val="126000"/>
              </a:lnSpc>
              <a:spcBef>
                <a:spcPts val="0"/>
              </a:spcBef>
              <a:buClr>
                <a:srgbClr val="01F42E"/>
              </a:buClr>
              <a:buSzPct val="100000"/>
              <a:defRPr sz="3500">
                <a:solidFill>
                  <a:srgbClr val="FFFFFF"/>
                </a:solidFill>
              </a:defRPr>
            </a:pPr>
            <a:r>
              <a:t>Paiement hebdomadaire en jeton F-USD</a:t>
            </a:r>
          </a:p>
          <a:p>
            <a:pPr marL="266700" indent="-228600" defTabSz="914400">
              <a:lnSpc>
                <a:spcPct val="126000"/>
              </a:lnSpc>
              <a:spcBef>
                <a:spcPts val="0"/>
              </a:spcBef>
              <a:buClr>
                <a:srgbClr val="01F42E"/>
              </a:buClr>
              <a:buSzPct val="100000"/>
              <a:defRPr sz="3500">
                <a:solidFill>
                  <a:srgbClr val="FFFFFF"/>
                </a:solidFill>
              </a:defRPr>
            </a:pPr>
            <a:r>
              <a:t>Plafond de gain mensuel de 100 000 $ pour chaque position juste sur The FOMO Linear Plan™</a:t>
            </a:r>
          </a:p>
        </p:txBody>
      </p:sp>
      <p:sp>
        <p:nvSpPr>
          <p:cNvPr id="161" name="Every user who qualifies for FOMO Linear Plan™ is placed…"/>
          <p:cNvSpPr txBox="1"/>
          <p:nvPr/>
        </p:nvSpPr>
        <p:spPr>
          <a:xfrm>
            <a:off x="2844372" y="10920393"/>
            <a:ext cx="18695256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3500" b="1">
                <a:solidFill>
                  <a:srgbClr val="FFFFFF"/>
                </a:solidFill>
              </a:defRPr>
            </a:lvl1pPr>
          </a:lstStyle>
          <a:p>
            <a:r>
              <a:t>Chaque utilisateur qui se qualifie pour le FOMO Linear Plan™ est placé alternativement à gauche puis à droite, puis à gauche et à droite à nouveau.</a:t>
            </a:r>
          </a:p>
        </p:txBody>
      </p:sp>
      <p:grpSp>
        <p:nvGrpSpPr>
          <p:cNvPr id="164" name="MAX TOTAL PAYOUT…"/>
          <p:cNvGrpSpPr/>
          <p:nvPr/>
        </p:nvGrpSpPr>
        <p:grpSpPr>
          <a:xfrm>
            <a:off x="10288164" y="9596563"/>
            <a:ext cx="3807675" cy="930436"/>
            <a:chOff x="0" y="0"/>
            <a:chExt cx="3807674" cy="930434"/>
          </a:xfrm>
        </p:grpSpPr>
        <p:sp>
          <p:nvSpPr>
            <p:cNvPr id="162" name="Rettangolo arrotondato"/>
            <p:cNvSpPr/>
            <p:nvPr/>
          </p:nvSpPr>
          <p:spPr>
            <a:xfrm>
              <a:off x="0" y="0"/>
              <a:ext cx="3807675" cy="930435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rgbClr val="01F42E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spcBef>
                  <a:spcPts val="700"/>
                </a:spcBef>
                <a:defRPr sz="19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3" name="MAX TOTAL PAYOUT…"/>
            <p:cNvSpPr txBox="1"/>
            <p:nvPr/>
          </p:nvSpPr>
          <p:spPr>
            <a:xfrm>
              <a:off x="148956" y="173116"/>
              <a:ext cx="3509762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spcBef>
                  <a:spcPts val="700"/>
                </a:spcBef>
                <a:defRPr sz="1900" b="1">
                  <a:solidFill>
                    <a:srgbClr val="FFFFFF"/>
                  </a:solidFill>
                </a:defRPr>
              </a:lvl1pPr>
            </a:lstStyle>
            <a:p>
              <a:r>
                <a:t>GAIN TOTAL MAXIMUMGAIN HEBDOMADAIRE MAXIMUM</a:t>
              </a:r>
            </a:p>
          </p:txBody>
        </p:sp>
      </p:grpSp>
      <p:grpSp>
        <p:nvGrpSpPr>
          <p:cNvPr id="200" name="Raggruppa"/>
          <p:cNvGrpSpPr/>
          <p:nvPr/>
        </p:nvGrpSpPr>
        <p:grpSpPr>
          <a:xfrm>
            <a:off x="7483096" y="7567293"/>
            <a:ext cx="9420765" cy="1866213"/>
            <a:chOff x="0" y="0"/>
            <a:chExt cx="9420764" cy="1866212"/>
          </a:xfrm>
        </p:grpSpPr>
        <p:sp>
          <p:nvSpPr>
            <p:cNvPr id="165" name="Linea"/>
            <p:cNvSpPr/>
            <p:nvPr/>
          </p:nvSpPr>
          <p:spPr>
            <a:xfrm flipV="1">
              <a:off x="3786918" y="392383"/>
              <a:ext cx="724117" cy="24822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68" name="Raggruppa"/>
            <p:cNvGrpSpPr/>
            <p:nvPr/>
          </p:nvGrpSpPr>
          <p:grpSpPr>
            <a:xfrm>
              <a:off x="4295053" y="-1"/>
              <a:ext cx="827464" cy="1756242"/>
              <a:chOff x="0" y="0"/>
              <a:chExt cx="827463" cy="1756240"/>
            </a:xfrm>
          </p:grpSpPr>
          <p:sp>
            <p:nvSpPr>
              <p:cNvPr id="166" name="Freeform 60"/>
              <p:cNvSpPr/>
              <p:nvPr/>
            </p:nvSpPr>
            <p:spPr>
              <a:xfrm>
                <a:off x="183177" y="-1"/>
                <a:ext cx="461107" cy="1032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2835"/>
                    </a:moveTo>
                    <a:cubicBezTo>
                      <a:pt x="4800" y="4320"/>
                      <a:pt x="7500" y="5535"/>
                      <a:pt x="10800" y="5535"/>
                    </a:cubicBezTo>
                    <a:cubicBezTo>
                      <a:pt x="14100" y="5535"/>
                      <a:pt x="17100" y="4320"/>
                      <a:pt x="17100" y="2835"/>
                    </a:cubicBezTo>
                    <a:cubicBezTo>
                      <a:pt x="17100" y="1215"/>
                      <a:pt x="14100" y="0"/>
                      <a:pt x="10800" y="0"/>
                    </a:cubicBezTo>
                    <a:cubicBezTo>
                      <a:pt x="7500" y="0"/>
                      <a:pt x="4800" y="1215"/>
                      <a:pt x="4800" y="2835"/>
                    </a:cubicBezTo>
                    <a:close/>
                    <a:moveTo>
                      <a:pt x="10800" y="1080"/>
                    </a:moveTo>
                    <a:cubicBezTo>
                      <a:pt x="12900" y="1080"/>
                      <a:pt x="14700" y="1890"/>
                      <a:pt x="14700" y="2835"/>
                    </a:cubicBezTo>
                    <a:cubicBezTo>
                      <a:pt x="14700" y="3645"/>
                      <a:pt x="12900" y="4455"/>
                      <a:pt x="10800" y="4455"/>
                    </a:cubicBezTo>
                    <a:cubicBezTo>
                      <a:pt x="8700" y="4455"/>
                      <a:pt x="7200" y="3645"/>
                      <a:pt x="7200" y="2835"/>
                    </a:cubicBezTo>
                    <a:cubicBezTo>
                      <a:pt x="7200" y="1890"/>
                      <a:pt x="8700" y="1080"/>
                      <a:pt x="10800" y="1080"/>
                    </a:cubicBezTo>
                    <a:close/>
                    <a:moveTo>
                      <a:pt x="6000" y="6075"/>
                    </a:moveTo>
                    <a:cubicBezTo>
                      <a:pt x="2700" y="6075"/>
                      <a:pt x="0" y="7290"/>
                      <a:pt x="0" y="8910"/>
                    </a:cubicBezTo>
                    <a:cubicBezTo>
                      <a:pt x="0" y="12420"/>
                      <a:pt x="0" y="12420"/>
                      <a:pt x="0" y="12420"/>
                    </a:cubicBezTo>
                    <a:cubicBezTo>
                      <a:pt x="0" y="13365"/>
                      <a:pt x="1200" y="14310"/>
                      <a:pt x="3300" y="14850"/>
                    </a:cubicBezTo>
                    <a:cubicBezTo>
                      <a:pt x="3300" y="19440"/>
                      <a:pt x="3300" y="19440"/>
                      <a:pt x="3300" y="19440"/>
                    </a:cubicBezTo>
                    <a:cubicBezTo>
                      <a:pt x="3300" y="20655"/>
                      <a:pt x="5400" y="21600"/>
                      <a:pt x="8100" y="21600"/>
                    </a:cubicBezTo>
                    <a:cubicBezTo>
                      <a:pt x="13500" y="21600"/>
                      <a:pt x="13500" y="21600"/>
                      <a:pt x="13500" y="21600"/>
                    </a:cubicBezTo>
                    <a:cubicBezTo>
                      <a:pt x="16200" y="21600"/>
                      <a:pt x="18600" y="20655"/>
                      <a:pt x="18600" y="19440"/>
                    </a:cubicBezTo>
                    <a:cubicBezTo>
                      <a:pt x="18600" y="14850"/>
                      <a:pt x="18600" y="14850"/>
                      <a:pt x="18600" y="14850"/>
                    </a:cubicBezTo>
                    <a:cubicBezTo>
                      <a:pt x="20400" y="14310"/>
                      <a:pt x="21600" y="13365"/>
                      <a:pt x="21600" y="12420"/>
                    </a:cubicBezTo>
                    <a:cubicBezTo>
                      <a:pt x="21600" y="8910"/>
                      <a:pt x="21600" y="8910"/>
                      <a:pt x="21600" y="8910"/>
                    </a:cubicBezTo>
                    <a:cubicBezTo>
                      <a:pt x="21600" y="7290"/>
                      <a:pt x="18900" y="6075"/>
                      <a:pt x="15600" y="6075"/>
                    </a:cubicBezTo>
                    <a:cubicBezTo>
                      <a:pt x="6000" y="6075"/>
                      <a:pt x="6000" y="6075"/>
                      <a:pt x="6000" y="6075"/>
                    </a:cubicBezTo>
                    <a:close/>
                    <a:moveTo>
                      <a:pt x="19200" y="8910"/>
                    </a:moveTo>
                    <a:cubicBezTo>
                      <a:pt x="19200" y="12420"/>
                      <a:pt x="19200" y="12420"/>
                      <a:pt x="19200" y="12420"/>
                    </a:cubicBezTo>
                    <a:cubicBezTo>
                      <a:pt x="19200" y="13095"/>
                      <a:pt x="18300" y="13635"/>
                      <a:pt x="16800" y="13905"/>
                    </a:cubicBezTo>
                    <a:cubicBezTo>
                      <a:pt x="16500" y="14040"/>
                      <a:pt x="16200" y="14175"/>
                      <a:pt x="16200" y="14445"/>
                    </a:cubicBezTo>
                    <a:cubicBezTo>
                      <a:pt x="16200" y="19440"/>
                      <a:pt x="16200" y="19440"/>
                      <a:pt x="16200" y="19440"/>
                    </a:cubicBezTo>
                    <a:cubicBezTo>
                      <a:pt x="16200" y="19980"/>
                      <a:pt x="15000" y="20520"/>
                      <a:pt x="13500" y="20520"/>
                    </a:cubicBezTo>
                    <a:cubicBezTo>
                      <a:pt x="8100" y="20520"/>
                      <a:pt x="8100" y="20520"/>
                      <a:pt x="8100" y="20520"/>
                    </a:cubicBezTo>
                    <a:cubicBezTo>
                      <a:pt x="6600" y="20520"/>
                      <a:pt x="5700" y="19980"/>
                      <a:pt x="5700" y="19440"/>
                    </a:cubicBezTo>
                    <a:cubicBezTo>
                      <a:pt x="5700" y="14445"/>
                      <a:pt x="5700" y="14445"/>
                      <a:pt x="5700" y="14445"/>
                    </a:cubicBezTo>
                    <a:cubicBezTo>
                      <a:pt x="5700" y="14175"/>
                      <a:pt x="5400" y="14040"/>
                      <a:pt x="4800" y="13905"/>
                    </a:cubicBezTo>
                    <a:cubicBezTo>
                      <a:pt x="3300" y="13635"/>
                      <a:pt x="2400" y="13095"/>
                      <a:pt x="2400" y="12420"/>
                    </a:cubicBezTo>
                    <a:cubicBezTo>
                      <a:pt x="2400" y="8910"/>
                      <a:pt x="2400" y="8910"/>
                      <a:pt x="2400" y="8910"/>
                    </a:cubicBezTo>
                    <a:cubicBezTo>
                      <a:pt x="2400" y="7965"/>
                      <a:pt x="4200" y="7155"/>
                      <a:pt x="6000" y="7155"/>
                    </a:cubicBezTo>
                    <a:cubicBezTo>
                      <a:pt x="15600" y="7155"/>
                      <a:pt x="15600" y="7155"/>
                      <a:pt x="15600" y="7155"/>
                    </a:cubicBezTo>
                    <a:cubicBezTo>
                      <a:pt x="17700" y="7155"/>
                      <a:pt x="19200" y="7965"/>
                      <a:pt x="19200" y="8910"/>
                    </a:cubicBezTo>
                    <a:close/>
                  </a:path>
                </a:pathLst>
              </a:custGeom>
              <a:solidFill>
                <a:srgbClr val="01F42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1800"/>
                </a:pPr>
                <a:endParaRPr/>
              </a:p>
            </p:txBody>
          </p:sp>
          <p:sp>
            <p:nvSpPr>
              <p:cNvPr id="167" name="A…"/>
              <p:cNvSpPr txBox="1"/>
              <p:nvPr/>
            </p:nvSpPr>
            <p:spPr>
              <a:xfrm>
                <a:off x="-1" y="960062"/>
                <a:ext cx="827464" cy="7961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>
                  <a:defRPr sz="2500" b="1">
                    <a:solidFill>
                      <a:srgbClr val="FFFFFF"/>
                    </a:solidFill>
                  </a:defRPr>
                </a:pPr>
                <a:r>
                  <a:t>A</a:t>
                </a:r>
              </a:p>
              <a:p>
                <a:pPr>
                  <a:defRPr sz="1200" b="1">
                    <a:solidFill>
                      <a:srgbClr val="FFFFFF"/>
                    </a:solidFill>
                  </a:defRPr>
                </a:pPr>
                <a:r>
                  <a:t>25 FRP</a:t>
                </a:r>
              </a:p>
            </p:txBody>
          </p:sp>
        </p:grpSp>
        <p:grpSp>
          <p:nvGrpSpPr>
            <p:cNvPr id="171" name="Raggruppa"/>
            <p:cNvGrpSpPr/>
            <p:nvPr/>
          </p:nvGrpSpPr>
          <p:grpSpPr>
            <a:xfrm>
              <a:off x="3177436" y="119064"/>
              <a:ext cx="827464" cy="1747149"/>
              <a:chOff x="0" y="-1"/>
              <a:chExt cx="827463" cy="1747148"/>
            </a:xfrm>
          </p:grpSpPr>
          <p:sp>
            <p:nvSpPr>
              <p:cNvPr id="169" name="Freeform 60"/>
              <p:cNvSpPr/>
              <p:nvPr/>
            </p:nvSpPr>
            <p:spPr>
              <a:xfrm>
                <a:off x="183177" y="-2"/>
                <a:ext cx="461107" cy="103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2835"/>
                    </a:moveTo>
                    <a:cubicBezTo>
                      <a:pt x="4800" y="4320"/>
                      <a:pt x="7500" y="5535"/>
                      <a:pt x="10800" y="5535"/>
                    </a:cubicBezTo>
                    <a:cubicBezTo>
                      <a:pt x="14100" y="5535"/>
                      <a:pt x="17100" y="4320"/>
                      <a:pt x="17100" y="2835"/>
                    </a:cubicBezTo>
                    <a:cubicBezTo>
                      <a:pt x="17100" y="1215"/>
                      <a:pt x="14100" y="0"/>
                      <a:pt x="10800" y="0"/>
                    </a:cubicBezTo>
                    <a:cubicBezTo>
                      <a:pt x="7500" y="0"/>
                      <a:pt x="4800" y="1215"/>
                      <a:pt x="4800" y="2835"/>
                    </a:cubicBezTo>
                    <a:close/>
                    <a:moveTo>
                      <a:pt x="10800" y="1080"/>
                    </a:moveTo>
                    <a:cubicBezTo>
                      <a:pt x="12900" y="1080"/>
                      <a:pt x="14700" y="1890"/>
                      <a:pt x="14700" y="2835"/>
                    </a:cubicBezTo>
                    <a:cubicBezTo>
                      <a:pt x="14700" y="3645"/>
                      <a:pt x="12900" y="4455"/>
                      <a:pt x="10800" y="4455"/>
                    </a:cubicBezTo>
                    <a:cubicBezTo>
                      <a:pt x="8700" y="4455"/>
                      <a:pt x="7200" y="3645"/>
                      <a:pt x="7200" y="2835"/>
                    </a:cubicBezTo>
                    <a:cubicBezTo>
                      <a:pt x="7200" y="1890"/>
                      <a:pt x="8700" y="1080"/>
                      <a:pt x="10800" y="1080"/>
                    </a:cubicBezTo>
                    <a:close/>
                    <a:moveTo>
                      <a:pt x="6000" y="6075"/>
                    </a:moveTo>
                    <a:cubicBezTo>
                      <a:pt x="2700" y="6075"/>
                      <a:pt x="0" y="7290"/>
                      <a:pt x="0" y="8910"/>
                    </a:cubicBezTo>
                    <a:cubicBezTo>
                      <a:pt x="0" y="12420"/>
                      <a:pt x="0" y="12420"/>
                      <a:pt x="0" y="12420"/>
                    </a:cubicBezTo>
                    <a:cubicBezTo>
                      <a:pt x="0" y="13365"/>
                      <a:pt x="1200" y="14310"/>
                      <a:pt x="3300" y="14850"/>
                    </a:cubicBezTo>
                    <a:cubicBezTo>
                      <a:pt x="3300" y="19440"/>
                      <a:pt x="3300" y="19440"/>
                      <a:pt x="3300" y="19440"/>
                    </a:cubicBezTo>
                    <a:cubicBezTo>
                      <a:pt x="3300" y="20655"/>
                      <a:pt x="5400" y="21600"/>
                      <a:pt x="8100" y="21600"/>
                    </a:cubicBezTo>
                    <a:cubicBezTo>
                      <a:pt x="13500" y="21600"/>
                      <a:pt x="13500" y="21600"/>
                      <a:pt x="13500" y="21600"/>
                    </a:cubicBezTo>
                    <a:cubicBezTo>
                      <a:pt x="16200" y="21600"/>
                      <a:pt x="18600" y="20655"/>
                      <a:pt x="18600" y="19440"/>
                    </a:cubicBezTo>
                    <a:cubicBezTo>
                      <a:pt x="18600" y="14850"/>
                      <a:pt x="18600" y="14850"/>
                      <a:pt x="18600" y="14850"/>
                    </a:cubicBezTo>
                    <a:cubicBezTo>
                      <a:pt x="20400" y="14310"/>
                      <a:pt x="21600" y="13365"/>
                      <a:pt x="21600" y="12420"/>
                    </a:cubicBezTo>
                    <a:cubicBezTo>
                      <a:pt x="21600" y="8910"/>
                      <a:pt x="21600" y="8910"/>
                      <a:pt x="21600" y="8910"/>
                    </a:cubicBezTo>
                    <a:cubicBezTo>
                      <a:pt x="21600" y="7290"/>
                      <a:pt x="18900" y="6075"/>
                      <a:pt x="15600" y="6075"/>
                    </a:cubicBezTo>
                    <a:cubicBezTo>
                      <a:pt x="6000" y="6075"/>
                      <a:pt x="6000" y="6075"/>
                      <a:pt x="6000" y="6075"/>
                    </a:cubicBezTo>
                    <a:close/>
                    <a:moveTo>
                      <a:pt x="19200" y="8910"/>
                    </a:moveTo>
                    <a:cubicBezTo>
                      <a:pt x="19200" y="12420"/>
                      <a:pt x="19200" y="12420"/>
                      <a:pt x="19200" y="12420"/>
                    </a:cubicBezTo>
                    <a:cubicBezTo>
                      <a:pt x="19200" y="13095"/>
                      <a:pt x="18300" y="13635"/>
                      <a:pt x="16800" y="13905"/>
                    </a:cubicBezTo>
                    <a:cubicBezTo>
                      <a:pt x="16500" y="14040"/>
                      <a:pt x="16200" y="14175"/>
                      <a:pt x="16200" y="14445"/>
                    </a:cubicBezTo>
                    <a:cubicBezTo>
                      <a:pt x="16200" y="19440"/>
                      <a:pt x="16200" y="19440"/>
                      <a:pt x="16200" y="19440"/>
                    </a:cubicBezTo>
                    <a:cubicBezTo>
                      <a:pt x="16200" y="19980"/>
                      <a:pt x="15000" y="20520"/>
                      <a:pt x="13500" y="20520"/>
                    </a:cubicBezTo>
                    <a:cubicBezTo>
                      <a:pt x="8100" y="20520"/>
                      <a:pt x="8100" y="20520"/>
                      <a:pt x="8100" y="20520"/>
                    </a:cubicBezTo>
                    <a:cubicBezTo>
                      <a:pt x="6600" y="20520"/>
                      <a:pt x="5700" y="19980"/>
                      <a:pt x="5700" y="19440"/>
                    </a:cubicBezTo>
                    <a:cubicBezTo>
                      <a:pt x="5700" y="14445"/>
                      <a:pt x="5700" y="14445"/>
                      <a:pt x="5700" y="14445"/>
                    </a:cubicBezTo>
                    <a:cubicBezTo>
                      <a:pt x="5700" y="14175"/>
                      <a:pt x="5400" y="14040"/>
                      <a:pt x="4800" y="13905"/>
                    </a:cubicBezTo>
                    <a:cubicBezTo>
                      <a:pt x="3300" y="13635"/>
                      <a:pt x="2400" y="13095"/>
                      <a:pt x="2400" y="12420"/>
                    </a:cubicBezTo>
                    <a:cubicBezTo>
                      <a:pt x="2400" y="8910"/>
                      <a:pt x="2400" y="8910"/>
                      <a:pt x="2400" y="8910"/>
                    </a:cubicBezTo>
                    <a:cubicBezTo>
                      <a:pt x="2400" y="7965"/>
                      <a:pt x="4200" y="7155"/>
                      <a:pt x="6000" y="7155"/>
                    </a:cubicBezTo>
                    <a:cubicBezTo>
                      <a:pt x="15600" y="7155"/>
                      <a:pt x="15600" y="7155"/>
                      <a:pt x="15600" y="7155"/>
                    </a:cubicBezTo>
                    <a:cubicBezTo>
                      <a:pt x="17700" y="7155"/>
                      <a:pt x="19200" y="7965"/>
                      <a:pt x="19200" y="8910"/>
                    </a:cubicBezTo>
                    <a:close/>
                  </a:path>
                </a:pathLst>
              </a:custGeom>
              <a:solidFill>
                <a:srgbClr val="7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1800"/>
                </a:pPr>
                <a:endParaRPr/>
              </a:p>
            </p:txBody>
          </p:sp>
          <p:sp>
            <p:nvSpPr>
              <p:cNvPr id="170" name="B…"/>
              <p:cNvSpPr txBox="1"/>
              <p:nvPr/>
            </p:nvSpPr>
            <p:spPr>
              <a:xfrm>
                <a:off x="-1" y="950970"/>
                <a:ext cx="827464" cy="79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>
                  <a:defRPr sz="2500" b="1">
                    <a:solidFill>
                      <a:srgbClr val="FFFFFF"/>
                    </a:solidFill>
                  </a:defRPr>
                </a:pPr>
                <a:r>
                  <a:t>B</a:t>
                </a:r>
              </a:p>
              <a:p>
                <a:pPr>
                  <a:defRPr sz="1200" b="1">
                    <a:solidFill>
                      <a:srgbClr val="FFFFFF"/>
                    </a:solidFill>
                  </a:defRPr>
                </a:pPr>
                <a:r>
                  <a:t>25 FRP</a:t>
                </a:r>
              </a:p>
            </p:txBody>
          </p:sp>
        </p:grpSp>
        <p:grpSp>
          <p:nvGrpSpPr>
            <p:cNvPr id="174" name="Raggruppa"/>
            <p:cNvGrpSpPr/>
            <p:nvPr/>
          </p:nvGrpSpPr>
          <p:grpSpPr>
            <a:xfrm>
              <a:off x="5404733" y="119064"/>
              <a:ext cx="827463" cy="1747149"/>
              <a:chOff x="0" y="-1"/>
              <a:chExt cx="827461" cy="1747148"/>
            </a:xfrm>
          </p:grpSpPr>
          <p:sp>
            <p:nvSpPr>
              <p:cNvPr id="172" name="Freeform 60"/>
              <p:cNvSpPr/>
              <p:nvPr/>
            </p:nvSpPr>
            <p:spPr>
              <a:xfrm>
                <a:off x="183177" y="-2"/>
                <a:ext cx="461107" cy="103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2835"/>
                    </a:moveTo>
                    <a:cubicBezTo>
                      <a:pt x="4800" y="4320"/>
                      <a:pt x="7500" y="5535"/>
                      <a:pt x="10800" y="5535"/>
                    </a:cubicBezTo>
                    <a:cubicBezTo>
                      <a:pt x="14100" y="5535"/>
                      <a:pt x="17100" y="4320"/>
                      <a:pt x="17100" y="2835"/>
                    </a:cubicBezTo>
                    <a:cubicBezTo>
                      <a:pt x="17100" y="1215"/>
                      <a:pt x="14100" y="0"/>
                      <a:pt x="10800" y="0"/>
                    </a:cubicBezTo>
                    <a:cubicBezTo>
                      <a:pt x="7500" y="0"/>
                      <a:pt x="4800" y="1215"/>
                      <a:pt x="4800" y="2835"/>
                    </a:cubicBezTo>
                    <a:close/>
                    <a:moveTo>
                      <a:pt x="10800" y="1080"/>
                    </a:moveTo>
                    <a:cubicBezTo>
                      <a:pt x="12900" y="1080"/>
                      <a:pt x="14700" y="1890"/>
                      <a:pt x="14700" y="2835"/>
                    </a:cubicBezTo>
                    <a:cubicBezTo>
                      <a:pt x="14700" y="3645"/>
                      <a:pt x="12900" y="4455"/>
                      <a:pt x="10800" y="4455"/>
                    </a:cubicBezTo>
                    <a:cubicBezTo>
                      <a:pt x="8700" y="4455"/>
                      <a:pt x="7200" y="3645"/>
                      <a:pt x="7200" y="2835"/>
                    </a:cubicBezTo>
                    <a:cubicBezTo>
                      <a:pt x="7200" y="1890"/>
                      <a:pt x="8700" y="1080"/>
                      <a:pt x="10800" y="1080"/>
                    </a:cubicBezTo>
                    <a:close/>
                    <a:moveTo>
                      <a:pt x="6000" y="6075"/>
                    </a:moveTo>
                    <a:cubicBezTo>
                      <a:pt x="2700" y="6075"/>
                      <a:pt x="0" y="7290"/>
                      <a:pt x="0" y="8910"/>
                    </a:cubicBezTo>
                    <a:cubicBezTo>
                      <a:pt x="0" y="12420"/>
                      <a:pt x="0" y="12420"/>
                      <a:pt x="0" y="12420"/>
                    </a:cubicBezTo>
                    <a:cubicBezTo>
                      <a:pt x="0" y="13365"/>
                      <a:pt x="1200" y="14310"/>
                      <a:pt x="3300" y="14850"/>
                    </a:cubicBezTo>
                    <a:cubicBezTo>
                      <a:pt x="3300" y="19440"/>
                      <a:pt x="3300" y="19440"/>
                      <a:pt x="3300" y="19440"/>
                    </a:cubicBezTo>
                    <a:cubicBezTo>
                      <a:pt x="3300" y="20655"/>
                      <a:pt x="5400" y="21600"/>
                      <a:pt x="8100" y="21600"/>
                    </a:cubicBezTo>
                    <a:cubicBezTo>
                      <a:pt x="13500" y="21600"/>
                      <a:pt x="13500" y="21600"/>
                      <a:pt x="13500" y="21600"/>
                    </a:cubicBezTo>
                    <a:cubicBezTo>
                      <a:pt x="16200" y="21600"/>
                      <a:pt x="18600" y="20655"/>
                      <a:pt x="18600" y="19440"/>
                    </a:cubicBezTo>
                    <a:cubicBezTo>
                      <a:pt x="18600" y="14850"/>
                      <a:pt x="18600" y="14850"/>
                      <a:pt x="18600" y="14850"/>
                    </a:cubicBezTo>
                    <a:cubicBezTo>
                      <a:pt x="20400" y="14310"/>
                      <a:pt x="21600" y="13365"/>
                      <a:pt x="21600" y="12420"/>
                    </a:cubicBezTo>
                    <a:cubicBezTo>
                      <a:pt x="21600" y="8910"/>
                      <a:pt x="21600" y="8910"/>
                      <a:pt x="21600" y="8910"/>
                    </a:cubicBezTo>
                    <a:cubicBezTo>
                      <a:pt x="21600" y="7290"/>
                      <a:pt x="18900" y="6075"/>
                      <a:pt x="15600" y="6075"/>
                    </a:cubicBezTo>
                    <a:cubicBezTo>
                      <a:pt x="6000" y="6075"/>
                      <a:pt x="6000" y="6075"/>
                      <a:pt x="6000" y="6075"/>
                    </a:cubicBezTo>
                    <a:close/>
                    <a:moveTo>
                      <a:pt x="19200" y="8910"/>
                    </a:moveTo>
                    <a:cubicBezTo>
                      <a:pt x="19200" y="12420"/>
                      <a:pt x="19200" y="12420"/>
                      <a:pt x="19200" y="12420"/>
                    </a:cubicBezTo>
                    <a:cubicBezTo>
                      <a:pt x="19200" y="13095"/>
                      <a:pt x="18300" y="13635"/>
                      <a:pt x="16800" y="13905"/>
                    </a:cubicBezTo>
                    <a:cubicBezTo>
                      <a:pt x="16500" y="14040"/>
                      <a:pt x="16200" y="14175"/>
                      <a:pt x="16200" y="14445"/>
                    </a:cubicBezTo>
                    <a:cubicBezTo>
                      <a:pt x="16200" y="19440"/>
                      <a:pt x="16200" y="19440"/>
                      <a:pt x="16200" y="19440"/>
                    </a:cubicBezTo>
                    <a:cubicBezTo>
                      <a:pt x="16200" y="19980"/>
                      <a:pt x="15000" y="20520"/>
                      <a:pt x="13500" y="20520"/>
                    </a:cubicBezTo>
                    <a:cubicBezTo>
                      <a:pt x="8100" y="20520"/>
                      <a:pt x="8100" y="20520"/>
                      <a:pt x="8100" y="20520"/>
                    </a:cubicBezTo>
                    <a:cubicBezTo>
                      <a:pt x="6600" y="20520"/>
                      <a:pt x="5700" y="19980"/>
                      <a:pt x="5700" y="19440"/>
                    </a:cubicBezTo>
                    <a:cubicBezTo>
                      <a:pt x="5700" y="14445"/>
                      <a:pt x="5700" y="14445"/>
                      <a:pt x="5700" y="14445"/>
                    </a:cubicBezTo>
                    <a:cubicBezTo>
                      <a:pt x="5700" y="14175"/>
                      <a:pt x="5400" y="14040"/>
                      <a:pt x="4800" y="13905"/>
                    </a:cubicBezTo>
                    <a:cubicBezTo>
                      <a:pt x="3300" y="13635"/>
                      <a:pt x="2400" y="13095"/>
                      <a:pt x="2400" y="12420"/>
                    </a:cubicBezTo>
                    <a:cubicBezTo>
                      <a:pt x="2400" y="8910"/>
                      <a:pt x="2400" y="8910"/>
                      <a:pt x="2400" y="8910"/>
                    </a:cubicBezTo>
                    <a:cubicBezTo>
                      <a:pt x="2400" y="7965"/>
                      <a:pt x="4200" y="7155"/>
                      <a:pt x="6000" y="7155"/>
                    </a:cubicBezTo>
                    <a:cubicBezTo>
                      <a:pt x="15600" y="7155"/>
                      <a:pt x="15600" y="7155"/>
                      <a:pt x="15600" y="7155"/>
                    </a:cubicBezTo>
                    <a:cubicBezTo>
                      <a:pt x="17700" y="7155"/>
                      <a:pt x="19200" y="7965"/>
                      <a:pt x="19200" y="8910"/>
                    </a:cubicBezTo>
                    <a:close/>
                  </a:path>
                </a:pathLst>
              </a:custGeom>
              <a:solidFill>
                <a:srgbClr val="7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1800"/>
                </a:pPr>
                <a:endParaRPr/>
              </a:p>
            </p:txBody>
          </p:sp>
          <p:sp>
            <p:nvSpPr>
              <p:cNvPr id="173" name="C…"/>
              <p:cNvSpPr txBox="1"/>
              <p:nvPr/>
            </p:nvSpPr>
            <p:spPr>
              <a:xfrm>
                <a:off x="-1" y="950970"/>
                <a:ext cx="827463" cy="79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>
                  <a:defRPr sz="2500" b="1">
                    <a:solidFill>
                      <a:srgbClr val="FFFFFF"/>
                    </a:solidFill>
                  </a:defRPr>
                </a:pPr>
                <a:r>
                  <a:t>C</a:t>
                </a:r>
              </a:p>
              <a:p>
                <a:pPr>
                  <a:defRPr sz="1200" b="1">
                    <a:solidFill>
                      <a:srgbClr val="FFFFFF"/>
                    </a:solidFill>
                  </a:defRPr>
                </a:pPr>
                <a:r>
                  <a:t>6250 FRP</a:t>
                </a:r>
              </a:p>
            </p:txBody>
          </p:sp>
        </p:grpSp>
        <p:sp>
          <p:nvSpPr>
            <p:cNvPr id="175" name="Linea"/>
            <p:cNvSpPr/>
            <p:nvPr/>
          </p:nvSpPr>
          <p:spPr>
            <a:xfrm flipH="1" flipV="1">
              <a:off x="4898661" y="392383"/>
              <a:ext cx="724118" cy="24822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76" name="Linea"/>
            <p:cNvSpPr/>
            <p:nvPr/>
          </p:nvSpPr>
          <p:spPr>
            <a:xfrm>
              <a:off x="2748706" y="675810"/>
              <a:ext cx="650588" cy="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79" name="Raggruppa"/>
            <p:cNvGrpSpPr/>
            <p:nvPr/>
          </p:nvGrpSpPr>
          <p:grpSpPr>
            <a:xfrm>
              <a:off x="2132567" y="119064"/>
              <a:ext cx="827463" cy="1747149"/>
              <a:chOff x="0" y="-1"/>
              <a:chExt cx="827461" cy="1747148"/>
            </a:xfrm>
          </p:grpSpPr>
          <p:sp>
            <p:nvSpPr>
              <p:cNvPr id="177" name="Freeform 60"/>
              <p:cNvSpPr/>
              <p:nvPr/>
            </p:nvSpPr>
            <p:spPr>
              <a:xfrm>
                <a:off x="183177" y="-2"/>
                <a:ext cx="461107" cy="103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2835"/>
                    </a:moveTo>
                    <a:cubicBezTo>
                      <a:pt x="4800" y="4320"/>
                      <a:pt x="7500" y="5535"/>
                      <a:pt x="10800" y="5535"/>
                    </a:cubicBezTo>
                    <a:cubicBezTo>
                      <a:pt x="14100" y="5535"/>
                      <a:pt x="17100" y="4320"/>
                      <a:pt x="17100" y="2835"/>
                    </a:cubicBezTo>
                    <a:cubicBezTo>
                      <a:pt x="17100" y="1215"/>
                      <a:pt x="14100" y="0"/>
                      <a:pt x="10800" y="0"/>
                    </a:cubicBezTo>
                    <a:cubicBezTo>
                      <a:pt x="7500" y="0"/>
                      <a:pt x="4800" y="1215"/>
                      <a:pt x="4800" y="2835"/>
                    </a:cubicBezTo>
                    <a:close/>
                    <a:moveTo>
                      <a:pt x="10800" y="1080"/>
                    </a:moveTo>
                    <a:cubicBezTo>
                      <a:pt x="12900" y="1080"/>
                      <a:pt x="14700" y="1890"/>
                      <a:pt x="14700" y="2835"/>
                    </a:cubicBezTo>
                    <a:cubicBezTo>
                      <a:pt x="14700" y="3645"/>
                      <a:pt x="12900" y="4455"/>
                      <a:pt x="10800" y="4455"/>
                    </a:cubicBezTo>
                    <a:cubicBezTo>
                      <a:pt x="8700" y="4455"/>
                      <a:pt x="7200" y="3645"/>
                      <a:pt x="7200" y="2835"/>
                    </a:cubicBezTo>
                    <a:cubicBezTo>
                      <a:pt x="7200" y="1890"/>
                      <a:pt x="8700" y="1080"/>
                      <a:pt x="10800" y="1080"/>
                    </a:cubicBezTo>
                    <a:close/>
                    <a:moveTo>
                      <a:pt x="6000" y="6075"/>
                    </a:moveTo>
                    <a:cubicBezTo>
                      <a:pt x="2700" y="6075"/>
                      <a:pt x="0" y="7290"/>
                      <a:pt x="0" y="8910"/>
                    </a:cubicBezTo>
                    <a:cubicBezTo>
                      <a:pt x="0" y="12420"/>
                      <a:pt x="0" y="12420"/>
                      <a:pt x="0" y="12420"/>
                    </a:cubicBezTo>
                    <a:cubicBezTo>
                      <a:pt x="0" y="13365"/>
                      <a:pt x="1200" y="14310"/>
                      <a:pt x="3300" y="14850"/>
                    </a:cubicBezTo>
                    <a:cubicBezTo>
                      <a:pt x="3300" y="19440"/>
                      <a:pt x="3300" y="19440"/>
                      <a:pt x="3300" y="19440"/>
                    </a:cubicBezTo>
                    <a:cubicBezTo>
                      <a:pt x="3300" y="20655"/>
                      <a:pt x="5400" y="21600"/>
                      <a:pt x="8100" y="21600"/>
                    </a:cubicBezTo>
                    <a:cubicBezTo>
                      <a:pt x="13500" y="21600"/>
                      <a:pt x="13500" y="21600"/>
                      <a:pt x="13500" y="21600"/>
                    </a:cubicBezTo>
                    <a:cubicBezTo>
                      <a:pt x="16200" y="21600"/>
                      <a:pt x="18600" y="20655"/>
                      <a:pt x="18600" y="19440"/>
                    </a:cubicBezTo>
                    <a:cubicBezTo>
                      <a:pt x="18600" y="14850"/>
                      <a:pt x="18600" y="14850"/>
                      <a:pt x="18600" y="14850"/>
                    </a:cubicBezTo>
                    <a:cubicBezTo>
                      <a:pt x="20400" y="14310"/>
                      <a:pt x="21600" y="13365"/>
                      <a:pt x="21600" y="12420"/>
                    </a:cubicBezTo>
                    <a:cubicBezTo>
                      <a:pt x="21600" y="8910"/>
                      <a:pt x="21600" y="8910"/>
                      <a:pt x="21600" y="8910"/>
                    </a:cubicBezTo>
                    <a:cubicBezTo>
                      <a:pt x="21600" y="7290"/>
                      <a:pt x="18900" y="6075"/>
                      <a:pt x="15600" y="6075"/>
                    </a:cubicBezTo>
                    <a:cubicBezTo>
                      <a:pt x="6000" y="6075"/>
                      <a:pt x="6000" y="6075"/>
                      <a:pt x="6000" y="6075"/>
                    </a:cubicBezTo>
                    <a:close/>
                    <a:moveTo>
                      <a:pt x="19200" y="8910"/>
                    </a:moveTo>
                    <a:cubicBezTo>
                      <a:pt x="19200" y="12420"/>
                      <a:pt x="19200" y="12420"/>
                      <a:pt x="19200" y="12420"/>
                    </a:cubicBezTo>
                    <a:cubicBezTo>
                      <a:pt x="19200" y="13095"/>
                      <a:pt x="18300" y="13635"/>
                      <a:pt x="16800" y="13905"/>
                    </a:cubicBezTo>
                    <a:cubicBezTo>
                      <a:pt x="16500" y="14040"/>
                      <a:pt x="16200" y="14175"/>
                      <a:pt x="16200" y="14445"/>
                    </a:cubicBezTo>
                    <a:cubicBezTo>
                      <a:pt x="16200" y="19440"/>
                      <a:pt x="16200" y="19440"/>
                      <a:pt x="16200" y="19440"/>
                    </a:cubicBezTo>
                    <a:cubicBezTo>
                      <a:pt x="16200" y="19980"/>
                      <a:pt x="15000" y="20520"/>
                      <a:pt x="13500" y="20520"/>
                    </a:cubicBezTo>
                    <a:cubicBezTo>
                      <a:pt x="8100" y="20520"/>
                      <a:pt x="8100" y="20520"/>
                      <a:pt x="8100" y="20520"/>
                    </a:cubicBezTo>
                    <a:cubicBezTo>
                      <a:pt x="6600" y="20520"/>
                      <a:pt x="5700" y="19980"/>
                      <a:pt x="5700" y="19440"/>
                    </a:cubicBezTo>
                    <a:cubicBezTo>
                      <a:pt x="5700" y="14445"/>
                      <a:pt x="5700" y="14445"/>
                      <a:pt x="5700" y="14445"/>
                    </a:cubicBezTo>
                    <a:cubicBezTo>
                      <a:pt x="5700" y="14175"/>
                      <a:pt x="5400" y="14040"/>
                      <a:pt x="4800" y="13905"/>
                    </a:cubicBezTo>
                    <a:cubicBezTo>
                      <a:pt x="3300" y="13635"/>
                      <a:pt x="2400" y="13095"/>
                      <a:pt x="2400" y="12420"/>
                    </a:cubicBezTo>
                    <a:cubicBezTo>
                      <a:pt x="2400" y="8910"/>
                      <a:pt x="2400" y="8910"/>
                      <a:pt x="2400" y="8910"/>
                    </a:cubicBezTo>
                    <a:cubicBezTo>
                      <a:pt x="2400" y="7965"/>
                      <a:pt x="4200" y="7155"/>
                      <a:pt x="6000" y="7155"/>
                    </a:cubicBezTo>
                    <a:cubicBezTo>
                      <a:pt x="15600" y="7155"/>
                      <a:pt x="15600" y="7155"/>
                      <a:pt x="15600" y="7155"/>
                    </a:cubicBezTo>
                    <a:cubicBezTo>
                      <a:pt x="17700" y="7155"/>
                      <a:pt x="19200" y="7965"/>
                      <a:pt x="19200" y="8910"/>
                    </a:cubicBezTo>
                    <a:close/>
                  </a:path>
                </a:pathLst>
              </a:custGeom>
              <a:solidFill>
                <a:srgbClr val="7A8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1800"/>
                </a:pPr>
                <a:endParaRPr/>
              </a:p>
            </p:txBody>
          </p:sp>
          <p:sp>
            <p:nvSpPr>
              <p:cNvPr id="178" name="D…"/>
              <p:cNvSpPr txBox="1"/>
              <p:nvPr/>
            </p:nvSpPr>
            <p:spPr>
              <a:xfrm>
                <a:off x="-1" y="950970"/>
                <a:ext cx="827463" cy="79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>
                  <a:defRPr sz="2500" b="1">
                    <a:solidFill>
                      <a:srgbClr val="FFFFFF"/>
                    </a:solidFill>
                  </a:defRPr>
                </a:pPr>
                <a:r>
                  <a:t>D</a:t>
                </a:r>
              </a:p>
              <a:p>
                <a:pPr>
                  <a:defRPr sz="1200" b="1">
                    <a:solidFill>
                      <a:srgbClr val="FFFFFF"/>
                    </a:solidFill>
                  </a:defRPr>
                </a:pPr>
                <a:r>
                  <a:t>25 FRP</a:t>
                </a:r>
              </a:p>
            </p:txBody>
          </p:sp>
        </p:grpSp>
        <p:sp>
          <p:nvSpPr>
            <p:cNvPr id="180" name="Linea"/>
            <p:cNvSpPr/>
            <p:nvPr/>
          </p:nvSpPr>
          <p:spPr>
            <a:xfrm>
              <a:off x="1676489" y="675810"/>
              <a:ext cx="650588" cy="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83" name="Raggruppa"/>
            <p:cNvGrpSpPr/>
            <p:nvPr/>
          </p:nvGrpSpPr>
          <p:grpSpPr>
            <a:xfrm>
              <a:off x="1060349" y="119064"/>
              <a:ext cx="827464" cy="1747149"/>
              <a:chOff x="0" y="-1"/>
              <a:chExt cx="827463" cy="1747148"/>
            </a:xfrm>
          </p:grpSpPr>
          <p:sp>
            <p:nvSpPr>
              <p:cNvPr id="181" name="Freeform 60"/>
              <p:cNvSpPr/>
              <p:nvPr/>
            </p:nvSpPr>
            <p:spPr>
              <a:xfrm>
                <a:off x="183177" y="-2"/>
                <a:ext cx="461107" cy="103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2835"/>
                    </a:moveTo>
                    <a:cubicBezTo>
                      <a:pt x="4800" y="4320"/>
                      <a:pt x="7500" y="5535"/>
                      <a:pt x="10800" y="5535"/>
                    </a:cubicBezTo>
                    <a:cubicBezTo>
                      <a:pt x="14100" y="5535"/>
                      <a:pt x="17100" y="4320"/>
                      <a:pt x="17100" y="2835"/>
                    </a:cubicBezTo>
                    <a:cubicBezTo>
                      <a:pt x="17100" y="1215"/>
                      <a:pt x="14100" y="0"/>
                      <a:pt x="10800" y="0"/>
                    </a:cubicBezTo>
                    <a:cubicBezTo>
                      <a:pt x="7500" y="0"/>
                      <a:pt x="4800" y="1215"/>
                      <a:pt x="4800" y="2835"/>
                    </a:cubicBezTo>
                    <a:close/>
                    <a:moveTo>
                      <a:pt x="10800" y="1080"/>
                    </a:moveTo>
                    <a:cubicBezTo>
                      <a:pt x="12900" y="1080"/>
                      <a:pt x="14700" y="1890"/>
                      <a:pt x="14700" y="2835"/>
                    </a:cubicBezTo>
                    <a:cubicBezTo>
                      <a:pt x="14700" y="3645"/>
                      <a:pt x="12900" y="4455"/>
                      <a:pt x="10800" y="4455"/>
                    </a:cubicBezTo>
                    <a:cubicBezTo>
                      <a:pt x="8700" y="4455"/>
                      <a:pt x="7200" y="3645"/>
                      <a:pt x="7200" y="2835"/>
                    </a:cubicBezTo>
                    <a:cubicBezTo>
                      <a:pt x="7200" y="1890"/>
                      <a:pt x="8700" y="1080"/>
                      <a:pt x="10800" y="1080"/>
                    </a:cubicBezTo>
                    <a:close/>
                    <a:moveTo>
                      <a:pt x="6000" y="6075"/>
                    </a:moveTo>
                    <a:cubicBezTo>
                      <a:pt x="2700" y="6075"/>
                      <a:pt x="0" y="7290"/>
                      <a:pt x="0" y="8910"/>
                    </a:cubicBezTo>
                    <a:cubicBezTo>
                      <a:pt x="0" y="12420"/>
                      <a:pt x="0" y="12420"/>
                      <a:pt x="0" y="12420"/>
                    </a:cubicBezTo>
                    <a:cubicBezTo>
                      <a:pt x="0" y="13365"/>
                      <a:pt x="1200" y="14310"/>
                      <a:pt x="3300" y="14850"/>
                    </a:cubicBezTo>
                    <a:cubicBezTo>
                      <a:pt x="3300" y="19440"/>
                      <a:pt x="3300" y="19440"/>
                      <a:pt x="3300" y="19440"/>
                    </a:cubicBezTo>
                    <a:cubicBezTo>
                      <a:pt x="3300" y="20655"/>
                      <a:pt x="5400" y="21600"/>
                      <a:pt x="8100" y="21600"/>
                    </a:cubicBezTo>
                    <a:cubicBezTo>
                      <a:pt x="13500" y="21600"/>
                      <a:pt x="13500" y="21600"/>
                      <a:pt x="13500" y="21600"/>
                    </a:cubicBezTo>
                    <a:cubicBezTo>
                      <a:pt x="16200" y="21600"/>
                      <a:pt x="18600" y="20655"/>
                      <a:pt x="18600" y="19440"/>
                    </a:cubicBezTo>
                    <a:cubicBezTo>
                      <a:pt x="18600" y="14850"/>
                      <a:pt x="18600" y="14850"/>
                      <a:pt x="18600" y="14850"/>
                    </a:cubicBezTo>
                    <a:cubicBezTo>
                      <a:pt x="20400" y="14310"/>
                      <a:pt x="21600" y="13365"/>
                      <a:pt x="21600" y="12420"/>
                    </a:cubicBezTo>
                    <a:cubicBezTo>
                      <a:pt x="21600" y="8910"/>
                      <a:pt x="21600" y="8910"/>
                      <a:pt x="21600" y="8910"/>
                    </a:cubicBezTo>
                    <a:cubicBezTo>
                      <a:pt x="21600" y="7290"/>
                      <a:pt x="18900" y="6075"/>
                      <a:pt x="15600" y="6075"/>
                    </a:cubicBezTo>
                    <a:cubicBezTo>
                      <a:pt x="6000" y="6075"/>
                      <a:pt x="6000" y="6075"/>
                      <a:pt x="6000" y="6075"/>
                    </a:cubicBezTo>
                    <a:close/>
                    <a:moveTo>
                      <a:pt x="19200" y="8910"/>
                    </a:moveTo>
                    <a:cubicBezTo>
                      <a:pt x="19200" y="12420"/>
                      <a:pt x="19200" y="12420"/>
                      <a:pt x="19200" y="12420"/>
                    </a:cubicBezTo>
                    <a:cubicBezTo>
                      <a:pt x="19200" y="13095"/>
                      <a:pt x="18300" y="13635"/>
                      <a:pt x="16800" y="13905"/>
                    </a:cubicBezTo>
                    <a:cubicBezTo>
                      <a:pt x="16500" y="14040"/>
                      <a:pt x="16200" y="14175"/>
                      <a:pt x="16200" y="14445"/>
                    </a:cubicBezTo>
                    <a:cubicBezTo>
                      <a:pt x="16200" y="19440"/>
                      <a:pt x="16200" y="19440"/>
                      <a:pt x="16200" y="19440"/>
                    </a:cubicBezTo>
                    <a:cubicBezTo>
                      <a:pt x="16200" y="19980"/>
                      <a:pt x="15000" y="20520"/>
                      <a:pt x="13500" y="20520"/>
                    </a:cubicBezTo>
                    <a:cubicBezTo>
                      <a:pt x="8100" y="20520"/>
                      <a:pt x="8100" y="20520"/>
                      <a:pt x="8100" y="20520"/>
                    </a:cubicBezTo>
                    <a:cubicBezTo>
                      <a:pt x="6600" y="20520"/>
                      <a:pt x="5700" y="19980"/>
                      <a:pt x="5700" y="19440"/>
                    </a:cubicBezTo>
                    <a:cubicBezTo>
                      <a:pt x="5700" y="14445"/>
                      <a:pt x="5700" y="14445"/>
                      <a:pt x="5700" y="14445"/>
                    </a:cubicBezTo>
                    <a:cubicBezTo>
                      <a:pt x="5700" y="14175"/>
                      <a:pt x="5400" y="14040"/>
                      <a:pt x="4800" y="13905"/>
                    </a:cubicBezTo>
                    <a:cubicBezTo>
                      <a:pt x="3300" y="13635"/>
                      <a:pt x="2400" y="13095"/>
                      <a:pt x="2400" y="12420"/>
                    </a:cubicBezTo>
                    <a:cubicBezTo>
                      <a:pt x="2400" y="8910"/>
                      <a:pt x="2400" y="8910"/>
                      <a:pt x="2400" y="8910"/>
                    </a:cubicBezTo>
                    <a:cubicBezTo>
                      <a:pt x="2400" y="7965"/>
                      <a:pt x="4200" y="7155"/>
                      <a:pt x="6000" y="7155"/>
                    </a:cubicBezTo>
                    <a:cubicBezTo>
                      <a:pt x="15600" y="7155"/>
                      <a:pt x="15600" y="7155"/>
                      <a:pt x="15600" y="7155"/>
                    </a:cubicBezTo>
                    <a:cubicBezTo>
                      <a:pt x="17700" y="7155"/>
                      <a:pt x="19200" y="7965"/>
                      <a:pt x="19200" y="8910"/>
                    </a:cubicBezTo>
                    <a:close/>
                  </a:path>
                </a:pathLst>
              </a:custGeom>
              <a:solidFill>
                <a:srgbClr val="009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1800"/>
                </a:pPr>
                <a:endParaRPr/>
              </a:p>
            </p:txBody>
          </p:sp>
          <p:sp>
            <p:nvSpPr>
              <p:cNvPr id="182" name="F…"/>
              <p:cNvSpPr txBox="1"/>
              <p:nvPr/>
            </p:nvSpPr>
            <p:spPr>
              <a:xfrm>
                <a:off x="-1" y="950970"/>
                <a:ext cx="827464" cy="79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>
                  <a:defRPr sz="2500" b="1">
                    <a:solidFill>
                      <a:srgbClr val="FFFFFF"/>
                    </a:solidFill>
                  </a:defRPr>
                </a:pPr>
                <a:r>
                  <a:t>F</a:t>
                </a:r>
              </a:p>
              <a:p>
                <a:pPr>
                  <a:defRPr sz="1200" b="1">
                    <a:solidFill>
                      <a:srgbClr val="FFFFFF"/>
                    </a:solidFill>
                  </a:defRPr>
                </a:pPr>
                <a:r>
                  <a:t>25 FRP</a:t>
                </a:r>
              </a:p>
            </p:txBody>
          </p:sp>
        </p:grpSp>
        <p:sp>
          <p:nvSpPr>
            <p:cNvPr id="184" name="Linea"/>
            <p:cNvSpPr/>
            <p:nvPr/>
          </p:nvSpPr>
          <p:spPr>
            <a:xfrm>
              <a:off x="616138" y="675810"/>
              <a:ext cx="650588" cy="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87" name="Raggruppa"/>
            <p:cNvGrpSpPr/>
            <p:nvPr/>
          </p:nvGrpSpPr>
          <p:grpSpPr>
            <a:xfrm>
              <a:off x="0" y="119064"/>
              <a:ext cx="827463" cy="1747149"/>
              <a:chOff x="0" y="-1"/>
              <a:chExt cx="827461" cy="1747148"/>
            </a:xfrm>
          </p:grpSpPr>
          <p:sp>
            <p:nvSpPr>
              <p:cNvPr id="185" name="Freeform 60"/>
              <p:cNvSpPr/>
              <p:nvPr/>
            </p:nvSpPr>
            <p:spPr>
              <a:xfrm>
                <a:off x="183177" y="-2"/>
                <a:ext cx="461107" cy="103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2835"/>
                    </a:moveTo>
                    <a:cubicBezTo>
                      <a:pt x="4800" y="4320"/>
                      <a:pt x="7500" y="5535"/>
                      <a:pt x="10800" y="5535"/>
                    </a:cubicBezTo>
                    <a:cubicBezTo>
                      <a:pt x="14100" y="5535"/>
                      <a:pt x="17100" y="4320"/>
                      <a:pt x="17100" y="2835"/>
                    </a:cubicBezTo>
                    <a:cubicBezTo>
                      <a:pt x="17100" y="1215"/>
                      <a:pt x="14100" y="0"/>
                      <a:pt x="10800" y="0"/>
                    </a:cubicBezTo>
                    <a:cubicBezTo>
                      <a:pt x="7500" y="0"/>
                      <a:pt x="4800" y="1215"/>
                      <a:pt x="4800" y="2835"/>
                    </a:cubicBezTo>
                    <a:close/>
                    <a:moveTo>
                      <a:pt x="10800" y="1080"/>
                    </a:moveTo>
                    <a:cubicBezTo>
                      <a:pt x="12900" y="1080"/>
                      <a:pt x="14700" y="1890"/>
                      <a:pt x="14700" y="2835"/>
                    </a:cubicBezTo>
                    <a:cubicBezTo>
                      <a:pt x="14700" y="3645"/>
                      <a:pt x="12900" y="4455"/>
                      <a:pt x="10800" y="4455"/>
                    </a:cubicBezTo>
                    <a:cubicBezTo>
                      <a:pt x="8700" y="4455"/>
                      <a:pt x="7200" y="3645"/>
                      <a:pt x="7200" y="2835"/>
                    </a:cubicBezTo>
                    <a:cubicBezTo>
                      <a:pt x="7200" y="1890"/>
                      <a:pt x="8700" y="1080"/>
                      <a:pt x="10800" y="1080"/>
                    </a:cubicBezTo>
                    <a:close/>
                    <a:moveTo>
                      <a:pt x="6000" y="6075"/>
                    </a:moveTo>
                    <a:cubicBezTo>
                      <a:pt x="2700" y="6075"/>
                      <a:pt x="0" y="7290"/>
                      <a:pt x="0" y="8910"/>
                    </a:cubicBezTo>
                    <a:cubicBezTo>
                      <a:pt x="0" y="12420"/>
                      <a:pt x="0" y="12420"/>
                      <a:pt x="0" y="12420"/>
                    </a:cubicBezTo>
                    <a:cubicBezTo>
                      <a:pt x="0" y="13365"/>
                      <a:pt x="1200" y="14310"/>
                      <a:pt x="3300" y="14850"/>
                    </a:cubicBezTo>
                    <a:cubicBezTo>
                      <a:pt x="3300" y="19440"/>
                      <a:pt x="3300" y="19440"/>
                      <a:pt x="3300" y="19440"/>
                    </a:cubicBezTo>
                    <a:cubicBezTo>
                      <a:pt x="3300" y="20655"/>
                      <a:pt x="5400" y="21600"/>
                      <a:pt x="8100" y="21600"/>
                    </a:cubicBezTo>
                    <a:cubicBezTo>
                      <a:pt x="13500" y="21600"/>
                      <a:pt x="13500" y="21600"/>
                      <a:pt x="13500" y="21600"/>
                    </a:cubicBezTo>
                    <a:cubicBezTo>
                      <a:pt x="16200" y="21600"/>
                      <a:pt x="18600" y="20655"/>
                      <a:pt x="18600" y="19440"/>
                    </a:cubicBezTo>
                    <a:cubicBezTo>
                      <a:pt x="18600" y="14850"/>
                      <a:pt x="18600" y="14850"/>
                      <a:pt x="18600" y="14850"/>
                    </a:cubicBezTo>
                    <a:cubicBezTo>
                      <a:pt x="20400" y="14310"/>
                      <a:pt x="21600" y="13365"/>
                      <a:pt x="21600" y="12420"/>
                    </a:cubicBezTo>
                    <a:cubicBezTo>
                      <a:pt x="21600" y="8910"/>
                      <a:pt x="21600" y="8910"/>
                      <a:pt x="21600" y="8910"/>
                    </a:cubicBezTo>
                    <a:cubicBezTo>
                      <a:pt x="21600" y="7290"/>
                      <a:pt x="18900" y="6075"/>
                      <a:pt x="15600" y="6075"/>
                    </a:cubicBezTo>
                    <a:cubicBezTo>
                      <a:pt x="6000" y="6075"/>
                      <a:pt x="6000" y="6075"/>
                      <a:pt x="6000" y="6075"/>
                    </a:cubicBezTo>
                    <a:close/>
                    <a:moveTo>
                      <a:pt x="19200" y="8910"/>
                    </a:moveTo>
                    <a:cubicBezTo>
                      <a:pt x="19200" y="12420"/>
                      <a:pt x="19200" y="12420"/>
                      <a:pt x="19200" y="12420"/>
                    </a:cubicBezTo>
                    <a:cubicBezTo>
                      <a:pt x="19200" y="13095"/>
                      <a:pt x="18300" y="13635"/>
                      <a:pt x="16800" y="13905"/>
                    </a:cubicBezTo>
                    <a:cubicBezTo>
                      <a:pt x="16500" y="14040"/>
                      <a:pt x="16200" y="14175"/>
                      <a:pt x="16200" y="14445"/>
                    </a:cubicBezTo>
                    <a:cubicBezTo>
                      <a:pt x="16200" y="19440"/>
                      <a:pt x="16200" y="19440"/>
                      <a:pt x="16200" y="19440"/>
                    </a:cubicBezTo>
                    <a:cubicBezTo>
                      <a:pt x="16200" y="19980"/>
                      <a:pt x="15000" y="20520"/>
                      <a:pt x="13500" y="20520"/>
                    </a:cubicBezTo>
                    <a:cubicBezTo>
                      <a:pt x="8100" y="20520"/>
                      <a:pt x="8100" y="20520"/>
                      <a:pt x="8100" y="20520"/>
                    </a:cubicBezTo>
                    <a:cubicBezTo>
                      <a:pt x="6600" y="20520"/>
                      <a:pt x="5700" y="19980"/>
                      <a:pt x="5700" y="19440"/>
                    </a:cubicBezTo>
                    <a:cubicBezTo>
                      <a:pt x="5700" y="14445"/>
                      <a:pt x="5700" y="14445"/>
                      <a:pt x="5700" y="14445"/>
                    </a:cubicBezTo>
                    <a:cubicBezTo>
                      <a:pt x="5700" y="14175"/>
                      <a:pt x="5400" y="14040"/>
                      <a:pt x="4800" y="13905"/>
                    </a:cubicBezTo>
                    <a:cubicBezTo>
                      <a:pt x="3300" y="13635"/>
                      <a:pt x="2400" y="13095"/>
                      <a:pt x="2400" y="12420"/>
                    </a:cubicBezTo>
                    <a:cubicBezTo>
                      <a:pt x="2400" y="8910"/>
                      <a:pt x="2400" y="8910"/>
                      <a:pt x="2400" y="8910"/>
                    </a:cubicBezTo>
                    <a:cubicBezTo>
                      <a:pt x="2400" y="7965"/>
                      <a:pt x="4200" y="7155"/>
                      <a:pt x="6000" y="7155"/>
                    </a:cubicBezTo>
                    <a:cubicBezTo>
                      <a:pt x="15600" y="7155"/>
                      <a:pt x="15600" y="7155"/>
                      <a:pt x="15600" y="7155"/>
                    </a:cubicBezTo>
                    <a:cubicBezTo>
                      <a:pt x="17700" y="7155"/>
                      <a:pt x="19200" y="7965"/>
                      <a:pt x="19200" y="8910"/>
                    </a:cubicBezTo>
                    <a:close/>
                  </a:path>
                </a:pathLst>
              </a:custGeom>
              <a:solidFill>
                <a:srgbClr val="0433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1800"/>
                </a:pPr>
                <a:endParaRPr/>
              </a:p>
            </p:txBody>
          </p:sp>
          <p:sp>
            <p:nvSpPr>
              <p:cNvPr id="186" name="H…"/>
              <p:cNvSpPr txBox="1"/>
              <p:nvPr/>
            </p:nvSpPr>
            <p:spPr>
              <a:xfrm>
                <a:off x="-1" y="950970"/>
                <a:ext cx="827463" cy="79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>
                  <a:defRPr sz="2500" b="1">
                    <a:solidFill>
                      <a:srgbClr val="FFFFFF"/>
                    </a:solidFill>
                  </a:defRPr>
                </a:pPr>
                <a:r>
                  <a:t>H</a:t>
                </a:r>
              </a:p>
              <a:p>
                <a:pPr>
                  <a:defRPr sz="1200" b="1">
                    <a:solidFill>
                      <a:srgbClr val="FFFFFF"/>
                    </a:solidFill>
                  </a:defRPr>
                </a:pPr>
                <a:r>
                  <a:t>25 FRP</a:t>
                </a:r>
              </a:p>
            </p:txBody>
          </p:sp>
        </p:grpSp>
        <p:grpSp>
          <p:nvGrpSpPr>
            <p:cNvPr id="190" name="Raggruppa"/>
            <p:cNvGrpSpPr/>
            <p:nvPr/>
          </p:nvGrpSpPr>
          <p:grpSpPr>
            <a:xfrm>
              <a:off x="6464360" y="119064"/>
              <a:ext cx="827463" cy="1747149"/>
              <a:chOff x="0" y="-1"/>
              <a:chExt cx="827461" cy="1747148"/>
            </a:xfrm>
          </p:grpSpPr>
          <p:sp>
            <p:nvSpPr>
              <p:cNvPr id="188" name="Freeform 60"/>
              <p:cNvSpPr/>
              <p:nvPr/>
            </p:nvSpPr>
            <p:spPr>
              <a:xfrm>
                <a:off x="183177" y="-2"/>
                <a:ext cx="461107" cy="103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2835"/>
                    </a:moveTo>
                    <a:cubicBezTo>
                      <a:pt x="4800" y="4320"/>
                      <a:pt x="7500" y="5535"/>
                      <a:pt x="10800" y="5535"/>
                    </a:cubicBezTo>
                    <a:cubicBezTo>
                      <a:pt x="14100" y="5535"/>
                      <a:pt x="17100" y="4320"/>
                      <a:pt x="17100" y="2835"/>
                    </a:cubicBezTo>
                    <a:cubicBezTo>
                      <a:pt x="17100" y="1215"/>
                      <a:pt x="14100" y="0"/>
                      <a:pt x="10800" y="0"/>
                    </a:cubicBezTo>
                    <a:cubicBezTo>
                      <a:pt x="7500" y="0"/>
                      <a:pt x="4800" y="1215"/>
                      <a:pt x="4800" y="2835"/>
                    </a:cubicBezTo>
                    <a:close/>
                    <a:moveTo>
                      <a:pt x="10800" y="1080"/>
                    </a:moveTo>
                    <a:cubicBezTo>
                      <a:pt x="12900" y="1080"/>
                      <a:pt x="14700" y="1890"/>
                      <a:pt x="14700" y="2835"/>
                    </a:cubicBezTo>
                    <a:cubicBezTo>
                      <a:pt x="14700" y="3645"/>
                      <a:pt x="12900" y="4455"/>
                      <a:pt x="10800" y="4455"/>
                    </a:cubicBezTo>
                    <a:cubicBezTo>
                      <a:pt x="8700" y="4455"/>
                      <a:pt x="7200" y="3645"/>
                      <a:pt x="7200" y="2835"/>
                    </a:cubicBezTo>
                    <a:cubicBezTo>
                      <a:pt x="7200" y="1890"/>
                      <a:pt x="8700" y="1080"/>
                      <a:pt x="10800" y="1080"/>
                    </a:cubicBezTo>
                    <a:close/>
                    <a:moveTo>
                      <a:pt x="6000" y="6075"/>
                    </a:moveTo>
                    <a:cubicBezTo>
                      <a:pt x="2700" y="6075"/>
                      <a:pt x="0" y="7290"/>
                      <a:pt x="0" y="8910"/>
                    </a:cubicBezTo>
                    <a:cubicBezTo>
                      <a:pt x="0" y="12420"/>
                      <a:pt x="0" y="12420"/>
                      <a:pt x="0" y="12420"/>
                    </a:cubicBezTo>
                    <a:cubicBezTo>
                      <a:pt x="0" y="13365"/>
                      <a:pt x="1200" y="14310"/>
                      <a:pt x="3300" y="14850"/>
                    </a:cubicBezTo>
                    <a:cubicBezTo>
                      <a:pt x="3300" y="19440"/>
                      <a:pt x="3300" y="19440"/>
                      <a:pt x="3300" y="19440"/>
                    </a:cubicBezTo>
                    <a:cubicBezTo>
                      <a:pt x="3300" y="20655"/>
                      <a:pt x="5400" y="21600"/>
                      <a:pt x="8100" y="21600"/>
                    </a:cubicBezTo>
                    <a:cubicBezTo>
                      <a:pt x="13500" y="21600"/>
                      <a:pt x="13500" y="21600"/>
                      <a:pt x="13500" y="21600"/>
                    </a:cubicBezTo>
                    <a:cubicBezTo>
                      <a:pt x="16200" y="21600"/>
                      <a:pt x="18600" y="20655"/>
                      <a:pt x="18600" y="19440"/>
                    </a:cubicBezTo>
                    <a:cubicBezTo>
                      <a:pt x="18600" y="14850"/>
                      <a:pt x="18600" y="14850"/>
                      <a:pt x="18600" y="14850"/>
                    </a:cubicBezTo>
                    <a:cubicBezTo>
                      <a:pt x="20400" y="14310"/>
                      <a:pt x="21600" y="13365"/>
                      <a:pt x="21600" y="12420"/>
                    </a:cubicBezTo>
                    <a:cubicBezTo>
                      <a:pt x="21600" y="8910"/>
                      <a:pt x="21600" y="8910"/>
                      <a:pt x="21600" y="8910"/>
                    </a:cubicBezTo>
                    <a:cubicBezTo>
                      <a:pt x="21600" y="7290"/>
                      <a:pt x="18900" y="6075"/>
                      <a:pt x="15600" y="6075"/>
                    </a:cubicBezTo>
                    <a:cubicBezTo>
                      <a:pt x="6000" y="6075"/>
                      <a:pt x="6000" y="6075"/>
                      <a:pt x="6000" y="6075"/>
                    </a:cubicBezTo>
                    <a:close/>
                    <a:moveTo>
                      <a:pt x="19200" y="8910"/>
                    </a:moveTo>
                    <a:cubicBezTo>
                      <a:pt x="19200" y="12420"/>
                      <a:pt x="19200" y="12420"/>
                      <a:pt x="19200" y="12420"/>
                    </a:cubicBezTo>
                    <a:cubicBezTo>
                      <a:pt x="19200" y="13095"/>
                      <a:pt x="18300" y="13635"/>
                      <a:pt x="16800" y="13905"/>
                    </a:cubicBezTo>
                    <a:cubicBezTo>
                      <a:pt x="16500" y="14040"/>
                      <a:pt x="16200" y="14175"/>
                      <a:pt x="16200" y="14445"/>
                    </a:cubicBezTo>
                    <a:cubicBezTo>
                      <a:pt x="16200" y="19440"/>
                      <a:pt x="16200" y="19440"/>
                      <a:pt x="16200" y="19440"/>
                    </a:cubicBezTo>
                    <a:cubicBezTo>
                      <a:pt x="16200" y="19980"/>
                      <a:pt x="15000" y="20520"/>
                      <a:pt x="13500" y="20520"/>
                    </a:cubicBezTo>
                    <a:cubicBezTo>
                      <a:pt x="8100" y="20520"/>
                      <a:pt x="8100" y="20520"/>
                      <a:pt x="8100" y="20520"/>
                    </a:cubicBezTo>
                    <a:cubicBezTo>
                      <a:pt x="6600" y="20520"/>
                      <a:pt x="5700" y="19980"/>
                      <a:pt x="5700" y="19440"/>
                    </a:cubicBezTo>
                    <a:cubicBezTo>
                      <a:pt x="5700" y="14445"/>
                      <a:pt x="5700" y="14445"/>
                      <a:pt x="5700" y="14445"/>
                    </a:cubicBezTo>
                    <a:cubicBezTo>
                      <a:pt x="5700" y="14175"/>
                      <a:pt x="5400" y="14040"/>
                      <a:pt x="4800" y="13905"/>
                    </a:cubicBezTo>
                    <a:cubicBezTo>
                      <a:pt x="3300" y="13635"/>
                      <a:pt x="2400" y="13095"/>
                      <a:pt x="2400" y="12420"/>
                    </a:cubicBezTo>
                    <a:cubicBezTo>
                      <a:pt x="2400" y="8910"/>
                      <a:pt x="2400" y="8910"/>
                      <a:pt x="2400" y="8910"/>
                    </a:cubicBezTo>
                    <a:cubicBezTo>
                      <a:pt x="2400" y="7965"/>
                      <a:pt x="4200" y="7155"/>
                      <a:pt x="6000" y="7155"/>
                    </a:cubicBezTo>
                    <a:cubicBezTo>
                      <a:pt x="15600" y="7155"/>
                      <a:pt x="15600" y="7155"/>
                      <a:pt x="15600" y="7155"/>
                    </a:cubicBezTo>
                    <a:cubicBezTo>
                      <a:pt x="17700" y="7155"/>
                      <a:pt x="19200" y="7965"/>
                      <a:pt x="19200" y="8910"/>
                    </a:cubicBezTo>
                    <a:close/>
                  </a:path>
                </a:pathLst>
              </a:custGeom>
              <a:solidFill>
                <a:srgbClr val="7A8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1800"/>
                </a:pPr>
                <a:endParaRPr/>
              </a:p>
            </p:txBody>
          </p:sp>
          <p:sp>
            <p:nvSpPr>
              <p:cNvPr id="189" name="E…"/>
              <p:cNvSpPr txBox="1"/>
              <p:nvPr/>
            </p:nvSpPr>
            <p:spPr>
              <a:xfrm>
                <a:off x="-1" y="950970"/>
                <a:ext cx="827463" cy="79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>
                  <a:defRPr sz="2500" b="1">
                    <a:solidFill>
                      <a:srgbClr val="FFFFFF"/>
                    </a:solidFill>
                  </a:defRPr>
                </a:pPr>
                <a:r>
                  <a:t>E</a:t>
                </a:r>
              </a:p>
              <a:p>
                <a:pPr>
                  <a:defRPr sz="1200" b="1">
                    <a:solidFill>
                      <a:srgbClr val="FFFFFF"/>
                    </a:solidFill>
                  </a:defRPr>
                </a:pPr>
                <a:r>
                  <a:t>25 FRP</a:t>
                </a:r>
              </a:p>
            </p:txBody>
          </p:sp>
        </p:grpSp>
        <p:sp>
          <p:nvSpPr>
            <p:cNvPr id="191" name="Linea"/>
            <p:cNvSpPr/>
            <p:nvPr/>
          </p:nvSpPr>
          <p:spPr>
            <a:xfrm>
              <a:off x="6035628" y="675810"/>
              <a:ext cx="650588" cy="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94" name="Raggruppa"/>
            <p:cNvGrpSpPr/>
            <p:nvPr/>
          </p:nvGrpSpPr>
          <p:grpSpPr>
            <a:xfrm>
              <a:off x="7532950" y="119064"/>
              <a:ext cx="827464" cy="1747149"/>
              <a:chOff x="0" y="-1"/>
              <a:chExt cx="827463" cy="1747148"/>
            </a:xfrm>
          </p:grpSpPr>
          <p:sp>
            <p:nvSpPr>
              <p:cNvPr id="192" name="Freeform 60"/>
              <p:cNvSpPr/>
              <p:nvPr/>
            </p:nvSpPr>
            <p:spPr>
              <a:xfrm>
                <a:off x="183177" y="-2"/>
                <a:ext cx="461107" cy="103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2835"/>
                    </a:moveTo>
                    <a:cubicBezTo>
                      <a:pt x="4800" y="4320"/>
                      <a:pt x="7500" y="5535"/>
                      <a:pt x="10800" y="5535"/>
                    </a:cubicBezTo>
                    <a:cubicBezTo>
                      <a:pt x="14100" y="5535"/>
                      <a:pt x="17100" y="4320"/>
                      <a:pt x="17100" y="2835"/>
                    </a:cubicBezTo>
                    <a:cubicBezTo>
                      <a:pt x="17100" y="1215"/>
                      <a:pt x="14100" y="0"/>
                      <a:pt x="10800" y="0"/>
                    </a:cubicBezTo>
                    <a:cubicBezTo>
                      <a:pt x="7500" y="0"/>
                      <a:pt x="4800" y="1215"/>
                      <a:pt x="4800" y="2835"/>
                    </a:cubicBezTo>
                    <a:close/>
                    <a:moveTo>
                      <a:pt x="10800" y="1080"/>
                    </a:moveTo>
                    <a:cubicBezTo>
                      <a:pt x="12900" y="1080"/>
                      <a:pt x="14700" y="1890"/>
                      <a:pt x="14700" y="2835"/>
                    </a:cubicBezTo>
                    <a:cubicBezTo>
                      <a:pt x="14700" y="3645"/>
                      <a:pt x="12900" y="4455"/>
                      <a:pt x="10800" y="4455"/>
                    </a:cubicBezTo>
                    <a:cubicBezTo>
                      <a:pt x="8700" y="4455"/>
                      <a:pt x="7200" y="3645"/>
                      <a:pt x="7200" y="2835"/>
                    </a:cubicBezTo>
                    <a:cubicBezTo>
                      <a:pt x="7200" y="1890"/>
                      <a:pt x="8700" y="1080"/>
                      <a:pt x="10800" y="1080"/>
                    </a:cubicBezTo>
                    <a:close/>
                    <a:moveTo>
                      <a:pt x="6000" y="6075"/>
                    </a:moveTo>
                    <a:cubicBezTo>
                      <a:pt x="2700" y="6075"/>
                      <a:pt x="0" y="7290"/>
                      <a:pt x="0" y="8910"/>
                    </a:cubicBezTo>
                    <a:cubicBezTo>
                      <a:pt x="0" y="12420"/>
                      <a:pt x="0" y="12420"/>
                      <a:pt x="0" y="12420"/>
                    </a:cubicBezTo>
                    <a:cubicBezTo>
                      <a:pt x="0" y="13365"/>
                      <a:pt x="1200" y="14310"/>
                      <a:pt x="3300" y="14850"/>
                    </a:cubicBezTo>
                    <a:cubicBezTo>
                      <a:pt x="3300" y="19440"/>
                      <a:pt x="3300" y="19440"/>
                      <a:pt x="3300" y="19440"/>
                    </a:cubicBezTo>
                    <a:cubicBezTo>
                      <a:pt x="3300" y="20655"/>
                      <a:pt x="5400" y="21600"/>
                      <a:pt x="8100" y="21600"/>
                    </a:cubicBezTo>
                    <a:cubicBezTo>
                      <a:pt x="13500" y="21600"/>
                      <a:pt x="13500" y="21600"/>
                      <a:pt x="13500" y="21600"/>
                    </a:cubicBezTo>
                    <a:cubicBezTo>
                      <a:pt x="16200" y="21600"/>
                      <a:pt x="18600" y="20655"/>
                      <a:pt x="18600" y="19440"/>
                    </a:cubicBezTo>
                    <a:cubicBezTo>
                      <a:pt x="18600" y="14850"/>
                      <a:pt x="18600" y="14850"/>
                      <a:pt x="18600" y="14850"/>
                    </a:cubicBezTo>
                    <a:cubicBezTo>
                      <a:pt x="20400" y="14310"/>
                      <a:pt x="21600" y="13365"/>
                      <a:pt x="21600" y="12420"/>
                    </a:cubicBezTo>
                    <a:cubicBezTo>
                      <a:pt x="21600" y="8910"/>
                      <a:pt x="21600" y="8910"/>
                      <a:pt x="21600" y="8910"/>
                    </a:cubicBezTo>
                    <a:cubicBezTo>
                      <a:pt x="21600" y="7290"/>
                      <a:pt x="18900" y="6075"/>
                      <a:pt x="15600" y="6075"/>
                    </a:cubicBezTo>
                    <a:cubicBezTo>
                      <a:pt x="6000" y="6075"/>
                      <a:pt x="6000" y="6075"/>
                      <a:pt x="6000" y="6075"/>
                    </a:cubicBezTo>
                    <a:close/>
                    <a:moveTo>
                      <a:pt x="19200" y="8910"/>
                    </a:moveTo>
                    <a:cubicBezTo>
                      <a:pt x="19200" y="12420"/>
                      <a:pt x="19200" y="12420"/>
                      <a:pt x="19200" y="12420"/>
                    </a:cubicBezTo>
                    <a:cubicBezTo>
                      <a:pt x="19200" y="13095"/>
                      <a:pt x="18300" y="13635"/>
                      <a:pt x="16800" y="13905"/>
                    </a:cubicBezTo>
                    <a:cubicBezTo>
                      <a:pt x="16500" y="14040"/>
                      <a:pt x="16200" y="14175"/>
                      <a:pt x="16200" y="14445"/>
                    </a:cubicBezTo>
                    <a:cubicBezTo>
                      <a:pt x="16200" y="19440"/>
                      <a:pt x="16200" y="19440"/>
                      <a:pt x="16200" y="19440"/>
                    </a:cubicBezTo>
                    <a:cubicBezTo>
                      <a:pt x="16200" y="19980"/>
                      <a:pt x="15000" y="20520"/>
                      <a:pt x="13500" y="20520"/>
                    </a:cubicBezTo>
                    <a:cubicBezTo>
                      <a:pt x="8100" y="20520"/>
                      <a:pt x="8100" y="20520"/>
                      <a:pt x="8100" y="20520"/>
                    </a:cubicBezTo>
                    <a:cubicBezTo>
                      <a:pt x="6600" y="20520"/>
                      <a:pt x="5700" y="19980"/>
                      <a:pt x="5700" y="19440"/>
                    </a:cubicBezTo>
                    <a:cubicBezTo>
                      <a:pt x="5700" y="14445"/>
                      <a:pt x="5700" y="14445"/>
                      <a:pt x="5700" y="14445"/>
                    </a:cubicBezTo>
                    <a:cubicBezTo>
                      <a:pt x="5700" y="14175"/>
                      <a:pt x="5400" y="14040"/>
                      <a:pt x="4800" y="13905"/>
                    </a:cubicBezTo>
                    <a:cubicBezTo>
                      <a:pt x="3300" y="13635"/>
                      <a:pt x="2400" y="13095"/>
                      <a:pt x="2400" y="12420"/>
                    </a:cubicBezTo>
                    <a:cubicBezTo>
                      <a:pt x="2400" y="8910"/>
                      <a:pt x="2400" y="8910"/>
                      <a:pt x="2400" y="8910"/>
                    </a:cubicBezTo>
                    <a:cubicBezTo>
                      <a:pt x="2400" y="7965"/>
                      <a:pt x="4200" y="7155"/>
                      <a:pt x="6000" y="7155"/>
                    </a:cubicBezTo>
                    <a:cubicBezTo>
                      <a:pt x="15600" y="7155"/>
                      <a:pt x="15600" y="7155"/>
                      <a:pt x="15600" y="7155"/>
                    </a:cubicBezTo>
                    <a:cubicBezTo>
                      <a:pt x="17700" y="7155"/>
                      <a:pt x="19200" y="7965"/>
                      <a:pt x="19200" y="8910"/>
                    </a:cubicBezTo>
                    <a:close/>
                  </a:path>
                </a:pathLst>
              </a:custGeom>
              <a:solidFill>
                <a:srgbClr val="009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1800"/>
                </a:pPr>
                <a:endParaRPr/>
              </a:p>
            </p:txBody>
          </p:sp>
          <p:sp>
            <p:nvSpPr>
              <p:cNvPr id="193" name="G…"/>
              <p:cNvSpPr txBox="1"/>
              <p:nvPr/>
            </p:nvSpPr>
            <p:spPr>
              <a:xfrm>
                <a:off x="-1" y="950970"/>
                <a:ext cx="827464" cy="79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>
                  <a:defRPr sz="2500" b="1">
                    <a:solidFill>
                      <a:srgbClr val="FFFFFF"/>
                    </a:solidFill>
                  </a:defRPr>
                </a:pPr>
                <a:r>
                  <a:t>G</a:t>
                </a:r>
              </a:p>
              <a:p>
                <a:pPr>
                  <a:defRPr sz="1200" b="1">
                    <a:solidFill>
                      <a:srgbClr val="FFFFFF"/>
                    </a:solidFill>
                  </a:defRPr>
                </a:pPr>
                <a:r>
                  <a:t>25 FRP</a:t>
                </a:r>
              </a:p>
            </p:txBody>
          </p:sp>
        </p:grpSp>
        <p:sp>
          <p:nvSpPr>
            <p:cNvPr id="195" name="Linea"/>
            <p:cNvSpPr/>
            <p:nvPr/>
          </p:nvSpPr>
          <p:spPr>
            <a:xfrm>
              <a:off x="7104219" y="675810"/>
              <a:ext cx="650588" cy="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98" name="Raggruppa"/>
            <p:cNvGrpSpPr/>
            <p:nvPr/>
          </p:nvGrpSpPr>
          <p:grpSpPr>
            <a:xfrm>
              <a:off x="8593302" y="119064"/>
              <a:ext cx="827463" cy="1747149"/>
              <a:chOff x="0" y="-1"/>
              <a:chExt cx="827461" cy="1747148"/>
            </a:xfrm>
          </p:grpSpPr>
          <p:sp>
            <p:nvSpPr>
              <p:cNvPr id="196" name="Freeform 60"/>
              <p:cNvSpPr/>
              <p:nvPr/>
            </p:nvSpPr>
            <p:spPr>
              <a:xfrm>
                <a:off x="183177" y="-2"/>
                <a:ext cx="461107" cy="103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2835"/>
                    </a:moveTo>
                    <a:cubicBezTo>
                      <a:pt x="4800" y="4320"/>
                      <a:pt x="7500" y="5535"/>
                      <a:pt x="10800" y="5535"/>
                    </a:cubicBezTo>
                    <a:cubicBezTo>
                      <a:pt x="14100" y="5535"/>
                      <a:pt x="17100" y="4320"/>
                      <a:pt x="17100" y="2835"/>
                    </a:cubicBezTo>
                    <a:cubicBezTo>
                      <a:pt x="17100" y="1215"/>
                      <a:pt x="14100" y="0"/>
                      <a:pt x="10800" y="0"/>
                    </a:cubicBezTo>
                    <a:cubicBezTo>
                      <a:pt x="7500" y="0"/>
                      <a:pt x="4800" y="1215"/>
                      <a:pt x="4800" y="2835"/>
                    </a:cubicBezTo>
                    <a:close/>
                    <a:moveTo>
                      <a:pt x="10800" y="1080"/>
                    </a:moveTo>
                    <a:cubicBezTo>
                      <a:pt x="12900" y="1080"/>
                      <a:pt x="14700" y="1890"/>
                      <a:pt x="14700" y="2835"/>
                    </a:cubicBezTo>
                    <a:cubicBezTo>
                      <a:pt x="14700" y="3645"/>
                      <a:pt x="12900" y="4455"/>
                      <a:pt x="10800" y="4455"/>
                    </a:cubicBezTo>
                    <a:cubicBezTo>
                      <a:pt x="8700" y="4455"/>
                      <a:pt x="7200" y="3645"/>
                      <a:pt x="7200" y="2835"/>
                    </a:cubicBezTo>
                    <a:cubicBezTo>
                      <a:pt x="7200" y="1890"/>
                      <a:pt x="8700" y="1080"/>
                      <a:pt x="10800" y="1080"/>
                    </a:cubicBezTo>
                    <a:close/>
                    <a:moveTo>
                      <a:pt x="6000" y="6075"/>
                    </a:moveTo>
                    <a:cubicBezTo>
                      <a:pt x="2700" y="6075"/>
                      <a:pt x="0" y="7290"/>
                      <a:pt x="0" y="8910"/>
                    </a:cubicBezTo>
                    <a:cubicBezTo>
                      <a:pt x="0" y="12420"/>
                      <a:pt x="0" y="12420"/>
                      <a:pt x="0" y="12420"/>
                    </a:cubicBezTo>
                    <a:cubicBezTo>
                      <a:pt x="0" y="13365"/>
                      <a:pt x="1200" y="14310"/>
                      <a:pt x="3300" y="14850"/>
                    </a:cubicBezTo>
                    <a:cubicBezTo>
                      <a:pt x="3300" y="19440"/>
                      <a:pt x="3300" y="19440"/>
                      <a:pt x="3300" y="19440"/>
                    </a:cubicBezTo>
                    <a:cubicBezTo>
                      <a:pt x="3300" y="20655"/>
                      <a:pt x="5400" y="21600"/>
                      <a:pt x="8100" y="21600"/>
                    </a:cubicBezTo>
                    <a:cubicBezTo>
                      <a:pt x="13500" y="21600"/>
                      <a:pt x="13500" y="21600"/>
                      <a:pt x="13500" y="21600"/>
                    </a:cubicBezTo>
                    <a:cubicBezTo>
                      <a:pt x="16200" y="21600"/>
                      <a:pt x="18600" y="20655"/>
                      <a:pt x="18600" y="19440"/>
                    </a:cubicBezTo>
                    <a:cubicBezTo>
                      <a:pt x="18600" y="14850"/>
                      <a:pt x="18600" y="14850"/>
                      <a:pt x="18600" y="14850"/>
                    </a:cubicBezTo>
                    <a:cubicBezTo>
                      <a:pt x="20400" y="14310"/>
                      <a:pt x="21600" y="13365"/>
                      <a:pt x="21600" y="12420"/>
                    </a:cubicBezTo>
                    <a:cubicBezTo>
                      <a:pt x="21600" y="8910"/>
                      <a:pt x="21600" y="8910"/>
                      <a:pt x="21600" y="8910"/>
                    </a:cubicBezTo>
                    <a:cubicBezTo>
                      <a:pt x="21600" y="7290"/>
                      <a:pt x="18900" y="6075"/>
                      <a:pt x="15600" y="6075"/>
                    </a:cubicBezTo>
                    <a:cubicBezTo>
                      <a:pt x="6000" y="6075"/>
                      <a:pt x="6000" y="6075"/>
                      <a:pt x="6000" y="6075"/>
                    </a:cubicBezTo>
                    <a:close/>
                    <a:moveTo>
                      <a:pt x="19200" y="8910"/>
                    </a:moveTo>
                    <a:cubicBezTo>
                      <a:pt x="19200" y="12420"/>
                      <a:pt x="19200" y="12420"/>
                      <a:pt x="19200" y="12420"/>
                    </a:cubicBezTo>
                    <a:cubicBezTo>
                      <a:pt x="19200" y="13095"/>
                      <a:pt x="18300" y="13635"/>
                      <a:pt x="16800" y="13905"/>
                    </a:cubicBezTo>
                    <a:cubicBezTo>
                      <a:pt x="16500" y="14040"/>
                      <a:pt x="16200" y="14175"/>
                      <a:pt x="16200" y="14445"/>
                    </a:cubicBezTo>
                    <a:cubicBezTo>
                      <a:pt x="16200" y="19440"/>
                      <a:pt x="16200" y="19440"/>
                      <a:pt x="16200" y="19440"/>
                    </a:cubicBezTo>
                    <a:cubicBezTo>
                      <a:pt x="16200" y="19980"/>
                      <a:pt x="15000" y="20520"/>
                      <a:pt x="13500" y="20520"/>
                    </a:cubicBezTo>
                    <a:cubicBezTo>
                      <a:pt x="8100" y="20520"/>
                      <a:pt x="8100" y="20520"/>
                      <a:pt x="8100" y="20520"/>
                    </a:cubicBezTo>
                    <a:cubicBezTo>
                      <a:pt x="6600" y="20520"/>
                      <a:pt x="5700" y="19980"/>
                      <a:pt x="5700" y="19440"/>
                    </a:cubicBezTo>
                    <a:cubicBezTo>
                      <a:pt x="5700" y="14445"/>
                      <a:pt x="5700" y="14445"/>
                      <a:pt x="5700" y="14445"/>
                    </a:cubicBezTo>
                    <a:cubicBezTo>
                      <a:pt x="5700" y="14175"/>
                      <a:pt x="5400" y="14040"/>
                      <a:pt x="4800" y="13905"/>
                    </a:cubicBezTo>
                    <a:cubicBezTo>
                      <a:pt x="3300" y="13635"/>
                      <a:pt x="2400" y="13095"/>
                      <a:pt x="2400" y="12420"/>
                    </a:cubicBezTo>
                    <a:cubicBezTo>
                      <a:pt x="2400" y="8910"/>
                      <a:pt x="2400" y="8910"/>
                      <a:pt x="2400" y="8910"/>
                    </a:cubicBezTo>
                    <a:cubicBezTo>
                      <a:pt x="2400" y="7965"/>
                      <a:pt x="4200" y="7155"/>
                      <a:pt x="6000" y="7155"/>
                    </a:cubicBezTo>
                    <a:cubicBezTo>
                      <a:pt x="15600" y="7155"/>
                      <a:pt x="15600" y="7155"/>
                      <a:pt x="15600" y="7155"/>
                    </a:cubicBezTo>
                    <a:cubicBezTo>
                      <a:pt x="17700" y="7155"/>
                      <a:pt x="19200" y="7965"/>
                      <a:pt x="19200" y="8910"/>
                    </a:cubicBezTo>
                    <a:close/>
                  </a:path>
                </a:pathLst>
              </a:custGeom>
              <a:solidFill>
                <a:srgbClr val="0433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1800"/>
                </a:pPr>
                <a:endParaRPr/>
              </a:p>
            </p:txBody>
          </p:sp>
          <p:sp>
            <p:nvSpPr>
              <p:cNvPr id="197" name="I…"/>
              <p:cNvSpPr txBox="1"/>
              <p:nvPr/>
            </p:nvSpPr>
            <p:spPr>
              <a:xfrm>
                <a:off x="-1" y="950970"/>
                <a:ext cx="827463" cy="79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>
                  <a:defRPr sz="2500" b="1">
                    <a:solidFill>
                      <a:srgbClr val="FFFFFF"/>
                    </a:solidFill>
                  </a:defRPr>
                </a:pPr>
                <a:r>
                  <a:t>I</a:t>
                </a:r>
              </a:p>
              <a:p>
                <a:pPr>
                  <a:defRPr sz="1200" b="1">
                    <a:solidFill>
                      <a:srgbClr val="FFFFFF"/>
                    </a:solidFill>
                  </a:defRPr>
                </a:pPr>
                <a:r>
                  <a:t>25 FRP</a:t>
                </a:r>
              </a:p>
            </p:txBody>
          </p:sp>
        </p:grpSp>
        <p:sp>
          <p:nvSpPr>
            <p:cNvPr id="199" name="Linea"/>
            <p:cNvSpPr/>
            <p:nvPr/>
          </p:nvSpPr>
          <p:spPr>
            <a:xfrm>
              <a:off x="8164570" y="675810"/>
              <a:ext cx="650588" cy="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295" name="Raggruppa"/>
          <p:cNvGrpSpPr/>
          <p:nvPr/>
        </p:nvGrpSpPr>
        <p:grpSpPr>
          <a:xfrm>
            <a:off x="2503161" y="846951"/>
            <a:ext cx="19377682" cy="10936720"/>
            <a:chOff x="0" y="0"/>
            <a:chExt cx="19377681" cy="10936718"/>
          </a:xfrm>
        </p:grpSpPr>
        <p:grpSp>
          <p:nvGrpSpPr>
            <p:cNvPr id="206" name="Raggruppa"/>
            <p:cNvGrpSpPr/>
            <p:nvPr/>
          </p:nvGrpSpPr>
          <p:grpSpPr>
            <a:xfrm>
              <a:off x="1272685" y="8705298"/>
              <a:ext cx="3588735" cy="1310393"/>
              <a:chOff x="0" y="0"/>
              <a:chExt cx="3588734" cy="1310391"/>
            </a:xfrm>
          </p:grpSpPr>
          <p:sp>
            <p:nvSpPr>
              <p:cNvPr id="203" name="Linea"/>
              <p:cNvSpPr/>
              <p:nvPr/>
            </p:nvSpPr>
            <p:spPr>
              <a:xfrm flipV="1">
                <a:off x="-1" y="12484"/>
                <a:ext cx="1285422" cy="1285424"/>
              </a:xfrm>
              <a:prstGeom prst="line">
                <a:avLst/>
              </a:prstGeom>
              <a:noFill/>
              <a:ln w="25400" cap="flat">
                <a:solidFill>
                  <a:srgbClr val="76D6FF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Linea"/>
              <p:cNvSpPr/>
              <p:nvPr/>
            </p:nvSpPr>
            <p:spPr>
              <a:xfrm flipH="1" flipV="1">
                <a:off x="2303313" y="12484"/>
                <a:ext cx="1285421" cy="1285424"/>
              </a:xfrm>
              <a:prstGeom prst="line">
                <a:avLst/>
              </a:prstGeom>
              <a:noFill/>
              <a:ln w="25400" cap="flat">
                <a:solidFill>
                  <a:srgbClr val="76D6FF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Linea"/>
              <p:cNvSpPr/>
              <p:nvPr/>
            </p:nvSpPr>
            <p:spPr>
              <a:xfrm flipV="1">
                <a:off x="1794365" y="-1"/>
                <a:ext cx="3" cy="1310393"/>
              </a:xfrm>
              <a:prstGeom prst="line">
                <a:avLst/>
              </a:prstGeom>
              <a:noFill/>
              <a:ln w="25400" cap="flat">
                <a:solidFill>
                  <a:srgbClr val="76D6FF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9" name="MAX TOTAL PAYOUT…"/>
            <p:cNvGrpSpPr/>
            <p:nvPr/>
          </p:nvGrpSpPr>
          <p:grpSpPr>
            <a:xfrm>
              <a:off x="7727005" y="3708817"/>
              <a:ext cx="4123766" cy="1007676"/>
              <a:chOff x="0" y="0"/>
              <a:chExt cx="4123765" cy="1007675"/>
            </a:xfrm>
          </p:grpSpPr>
          <p:sp>
            <p:nvSpPr>
              <p:cNvPr id="207" name="Rettangolo arrotondato"/>
              <p:cNvSpPr/>
              <p:nvPr/>
            </p:nvSpPr>
            <p:spPr>
              <a:xfrm>
                <a:off x="0" y="0"/>
                <a:ext cx="4123766" cy="1007676"/>
              </a:xfrm>
              <a:prstGeom prst="roundRect">
                <a:avLst>
                  <a:gd name="adj" fmla="val 50000"/>
                </a:avLst>
              </a:prstGeom>
              <a:noFill/>
              <a:ln w="25400" cap="flat">
                <a:solidFill>
                  <a:srgbClr val="01F42E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spcBef>
                    <a:spcPts val="700"/>
                  </a:spcBef>
                  <a:defRPr sz="19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8" name="MAX TOTAL PAYOUT…"/>
              <p:cNvSpPr txBox="1"/>
              <p:nvPr/>
            </p:nvSpPr>
            <p:spPr>
              <a:xfrm>
                <a:off x="160268" y="211736"/>
                <a:ext cx="3803228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spcBef>
                    <a:spcPts val="700"/>
                  </a:spcBef>
                  <a:defRPr sz="19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GAIN TOTAL MAXIMUMGAIN HEBDOMADAIRE MAXIMUM</a:t>
                </a:r>
              </a:p>
            </p:txBody>
          </p:sp>
        </p:grpSp>
        <p:grpSp>
          <p:nvGrpSpPr>
            <p:cNvPr id="284" name="Raggruppa"/>
            <p:cNvGrpSpPr/>
            <p:nvPr/>
          </p:nvGrpSpPr>
          <p:grpSpPr>
            <a:xfrm>
              <a:off x="423287" y="511339"/>
              <a:ext cx="17521012" cy="10425380"/>
              <a:chOff x="-2" y="-1"/>
              <a:chExt cx="17521010" cy="10425378"/>
            </a:xfrm>
          </p:grpSpPr>
          <p:grpSp>
            <p:nvGrpSpPr>
              <p:cNvPr id="213" name="Raggruppa"/>
              <p:cNvGrpSpPr/>
              <p:nvPr/>
            </p:nvGrpSpPr>
            <p:grpSpPr>
              <a:xfrm>
                <a:off x="3118613" y="6340574"/>
                <a:ext cx="4415967" cy="1310392"/>
                <a:chOff x="0" y="0"/>
                <a:chExt cx="4415966" cy="1310390"/>
              </a:xfrm>
            </p:grpSpPr>
            <p:sp>
              <p:nvSpPr>
                <p:cNvPr id="210" name="Linea"/>
                <p:cNvSpPr/>
                <p:nvPr/>
              </p:nvSpPr>
              <p:spPr>
                <a:xfrm flipH="1" flipV="1">
                  <a:off x="2716930" y="12484"/>
                  <a:ext cx="1699036" cy="1029176"/>
                </a:xfrm>
                <a:prstGeom prst="line">
                  <a:avLst/>
                </a:prstGeom>
                <a:noFill/>
                <a:ln w="25400" cap="flat">
                  <a:solidFill>
                    <a:srgbClr val="01F42E"/>
                  </a:solidFill>
                  <a:prstDash val="solid"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1" name="Linea"/>
                <p:cNvSpPr/>
                <p:nvPr/>
              </p:nvSpPr>
              <p:spPr>
                <a:xfrm flipV="1">
                  <a:off x="2207981" y="-1"/>
                  <a:ext cx="3" cy="1310392"/>
                </a:xfrm>
                <a:prstGeom prst="line">
                  <a:avLst/>
                </a:prstGeom>
                <a:noFill/>
                <a:ln w="25400" cap="flat">
                  <a:solidFill>
                    <a:srgbClr val="01F42E"/>
                  </a:solidFill>
                  <a:prstDash val="solid"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2" name="Linea"/>
                <p:cNvSpPr/>
                <p:nvPr/>
              </p:nvSpPr>
              <p:spPr>
                <a:xfrm flipV="1">
                  <a:off x="-2" y="12484"/>
                  <a:ext cx="1699037" cy="1029176"/>
                </a:xfrm>
                <a:prstGeom prst="line">
                  <a:avLst/>
                </a:prstGeom>
                <a:noFill/>
                <a:ln w="25400" cap="flat">
                  <a:solidFill>
                    <a:srgbClr val="01F42E"/>
                  </a:solidFill>
                  <a:prstDash val="solid"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14" name="Linea"/>
              <p:cNvSpPr/>
              <p:nvPr/>
            </p:nvSpPr>
            <p:spPr>
              <a:xfrm flipH="1" flipV="1">
                <a:off x="9726473" y="994829"/>
                <a:ext cx="1058193" cy="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custDash>
                  <a:ds d="600000" sp="600000"/>
                </a:custDash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Linea"/>
              <p:cNvSpPr/>
              <p:nvPr/>
            </p:nvSpPr>
            <p:spPr>
              <a:xfrm flipH="1" flipV="1">
                <a:off x="1387198" y="994829"/>
                <a:ext cx="5915607" cy="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custDash>
                  <a:ds d="600000" sp="600000"/>
                </a:custDash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Linea"/>
              <p:cNvSpPr/>
              <p:nvPr/>
            </p:nvSpPr>
            <p:spPr>
              <a:xfrm>
                <a:off x="7933681" y="994829"/>
                <a:ext cx="1105226" cy="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custDash>
                  <a:ds d="600000" sp="600000"/>
                </a:custDash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219" name="Raggruppa"/>
              <p:cNvGrpSpPr/>
              <p:nvPr/>
            </p:nvGrpSpPr>
            <p:grpSpPr>
              <a:xfrm>
                <a:off x="8722789" y="-2"/>
                <a:ext cx="1285000" cy="2727339"/>
                <a:chOff x="-1" y="0"/>
                <a:chExt cx="1284998" cy="2727337"/>
              </a:xfrm>
            </p:grpSpPr>
            <p:sp>
              <p:nvSpPr>
                <p:cNvPr id="217" name="Freeform 60"/>
                <p:cNvSpPr/>
                <p:nvPr/>
              </p:nvSpPr>
              <p:spPr>
                <a:xfrm>
                  <a:off x="284464" y="-1"/>
                  <a:ext cx="716071" cy="1604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800" y="2835"/>
                      </a:moveTo>
                      <a:cubicBezTo>
                        <a:pt x="4800" y="4320"/>
                        <a:pt x="7500" y="5535"/>
                        <a:pt x="10800" y="5535"/>
                      </a:cubicBezTo>
                      <a:cubicBezTo>
                        <a:pt x="14100" y="5535"/>
                        <a:pt x="17100" y="4320"/>
                        <a:pt x="17100" y="2835"/>
                      </a:cubicBezTo>
                      <a:cubicBezTo>
                        <a:pt x="17100" y="1215"/>
                        <a:pt x="14100" y="0"/>
                        <a:pt x="10800" y="0"/>
                      </a:cubicBezTo>
                      <a:cubicBezTo>
                        <a:pt x="7500" y="0"/>
                        <a:pt x="4800" y="1215"/>
                        <a:pt x="4800" y="2835"/>
                      </a:cubicBezTo>
                      <a:close/>
                      <a:moveTo>
                        <a:pt x="10800" y="1080"/>
                      </a:moveTo>
                      <a:cubicBezTo>
                        <a:pt x="12900" y="1080"/>
                        <a:pt x="14700" y="1890"/>
                        <a:pt x="14700" y="2835"/>
                      </a:cubicBezTo>
                      <a:cubicBezTo>
                        <a:pt x="14700" y="3645"/>
                        <a:pt x="12900" y="4455"/>
                        <a:pt x="10800" y="4455"/>
                      </a:cubicBezTo>
                      <a:cubicBezTo>
                        <a:pt x="8700" y="4455"/>
                        <a:pt x="7200" y="3645"/>
                        <a:pt x="7200" y="2835"/>
                      </a:cubicBezTo>
                      <a:cubicBezTo>
                        <a:pt x="7200" y="1890"/>
                        <a:pt x="8700" y="1080"/>
                        <a:pt x="10800" y="1080"/>
                      </a:cubicBezTo>
                      <a:close/>
                      <a:moveTo>
                        <a:pt x="6000" y="6075"/>
                      </a:moveTo>
                      <a:cubicBezTo>
                        <a:pt x="2700" y="6075"/>
                        <a:pt x="0" y="7290"/>
                        <a:pt x="0" y="8910"/>
                      </a:cubicBezTo>
                      <a:cubicBezTo>
                        <a:pt x="0" y="12420"/>
                        <a:pt x="0" y="12420"/>
                        <a:pt x="0" y="12420"/>
                      </a:cubicBezTo>
                      <a:cubicBezTo>
                        <a:pt x="0" y="13365"/>
                        <a:pt x="1200" y="14310"/>
                        <a:pt x="3300" y="14850"/>
                      </a:cubicBezTo>
                      <a:cubicBezTo>
                        <a:pt x="3300" y="19440"/>
                        <a:pt x="3300" y="19440"/>
                        <a:pt x="3300" y="19440"/>
                      </a:cubicBezTo>
                      <a:cubicBezTo>
                        <a:pt x="3300" y="20655"/>
                        <a:pt x="5400" y="21600"/>
                        <a:pt x="8100" y="21600"/>
                      </a:cubicBezTo>
                      <a:cubicBezTo>
                        <a:pt x="13500" y="21600"/>
                        <a:pt x="13500" y="21600"/>
                        <a:pt x="13500" y="21600"/>
                      </a:cubicBezTo>
                      <a:cubicBezTo>
                        <a:pt x="16200" y="21600"/>
                        <a:pt x="18600" y="20655"/>
                        <a:pt x="18600" y="19440"/>
                      </a:cubicBezTo>
                      <a:cubicBezTo>
                        <a:pt x="18600" y="14850"/>
                        <a:pt x="18600" y="14850"/>
                        <a:pt x="18600" y="14850"/>
                      </a:cubicBezTo>
                      <a:cubicBezTo>
                        <a:pt x="20400" y="14310"/>
                        <a:pt x="21600" y="13365"/>
                        <a:pt x="21600" y="12420"/>
                      </a:cubicBezTo>
                      <a:cubicBezTo>
                        <a:pt x="21600" y="8910"/>
                        <a:pt x="21600" y="8910"/>
                        <a:pt x="21600" y="8910"/>
                      </a:cubicBezTo>
                      <a:cubicBezTo>
                        <a:pt x="21600" y="7290"/>
                        <a:pt x="18900" y="6075"/>
                        <a:pt x="15600" y="6075"/>
                      </a:cubicBezTo>
                      <a:cubicBezTo>
                        <a:pt x="6000" y="6075"/>
                        <a:pt x="6000" y="6075"/>
                        <a:pt x="6000" y="6075"/>
                      </a:cubicBezTo>
                      <a:close/>
                      <a:moveTo>
                        <a:pt x="19200" y="8910"/>
                      </a:moveTo>
                      <a:cubicBezTo>
                        <a:pt x="19200" y="12420"/>
                        <a:pt x="19200" y="12420"/>
                        <a:pt x="19200" y="12420"/>
                      </a:cubicBezTo>
                      <a:cubicBezTo>
                        <a:pt x="19200" y="13095"/>
                        <a:pt x="18300" y="13635"/>
                        <a:pt x="16800" y="13905"/>
                      </a:cubicBezTo>
                      <a:cubicBezTo>
                        <a:pt x="16500" y="14040"/>
                        <a:pt x="16200" y="14175"/>
                        <a:pt x="16200" y="14445"/>
                      </a:cubicBezTo>
                      <a:cubicBezTo>
                        <a:pt x="16200" y="19440"/>
                        <a:pt x="16200" y="19440"/>
                        <a:pt x="16200" y="19440"/>
                      </a:cubicBezTo>
                      <a:cubicBezTo>
                        <a:pt x="16200" y="19980"/>
                        <a:pt x="15000" y="20520"/>
                        <a:pt x="13500" y="20520"/>
                      </a:cubicBezTo>
                      <a:cubicBezTo>
                        <a:pt x="8100" y="20520"/>
                        <a:pt x="8100" y="20520"/>
                        <a:pt x="8100" y="20520"/>
                      </a:cubicBezTo>
                      <a:cubicBezTo>
                        <a:pt x="6600" y="20520"/>
                        <a:pt x="5700" y="19980"/>
                        <a:pt x="5700" y="19440"/>
                      </a:cubicBezTo>
                      <a:cubicBezTo>
                        <a:pt x="5700" y="14445"/>
                        <a:pt x="5700" y="14445"/>
                        <a:pt x="5700" y="14445"/>
                      </a:cubicBezTo>
                      <a:cubicBezTo>
                        <a:pt x="5700" y="14175"/>
                        <a:pt x="5400" y="14040"/>
                        <a:pt x="4800" y="13905"/>
                      </a:cubicBezTo>
                      <a:cubicBezTo>
                        <a:pt x="3300" y="13635"/>
                        <a:pt x="2400" y="13095"/>
                        <a:pt x="2400" y="12420"/>
                      </a:cubicBezTo>
                      <a:cubicBezTo>
                        <a:pt x="2400" y="8910"/>
                        <a:pt x="2400" y="8910"/>
                        <a:pt x="2400" y="8910"/>
                      </a:cubicBezTo>
                      <a:cubicBezTo>
                        <a:pt x="2400" y="7965"/>
                        <a:pt x="4200" y="7155"/>
                        <a:pt x="6000" y="7155"/>
                      </a:cubicBezTo>
                      <a:cubicBezTo>
                        <a:pt x="15600" y="7155"/>
                        <a:pt x="15600" y="7155"/>
                        <a:pt x="15600" y="7155"/>
                      </a:cubicBezTo>
                      <a:cubicBezTo>
                        <a:pt x="17700" y="7155"/>
                        <a:pt x="19200" y="7965"/>
                        <a:pt x="19200" y="8910"/>
                      </a:cubicBezTo>
                      <a:close/>
                    </a:path>
                  </a:pathLst>
                </a:custGeom>
                <a:solidFill>
                  <a:srgbClr val="01F42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914400">
                    <a:defRPr sz="1800"/>
                  </a:pPr>
                  <a:endParaRPr/>
                </a:p>
              </p:txBody>
            </p:sp>
            <p:sp>
              <p:nvSpPr>
                <p:cNvPr id="218" name="A…"/>
                <p:cNvSpPr txBox="1"/>
                <p:nvPr/>
              </p:nvSpPr>
              <p:spPr>
                <a:xfrm>
                  <a:off x="-2" y="1490921"/>
                  <a:ext cx="1285000" cy="123641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normAutofit/>
                </a:bodyPr>
                <a:lstStyle/>
                <a:p>
                  <a:pPr>
                    <a:defRPr b="1">
                      <a:solidFill>
                        <a:srgbClr val="FFFFFF"/>
                      </a:solidFill>
                    </a:defRPr>
                  </a:pPr>
                  <a:r>
                    <a:t>A</a:t>
                  </a:r>
                </a:p>
                <a:p>
                  <a:pPr>
                    <a:defRPr sz="1600" b="1">
                      <a:solidFill>
                        <a:srgbClr val="FFFFFF"/>
                      </a:solidFill>
                    </a:defRPr>
                  </a:pPr>
                  <a:r>
                    <a:t>25 FRP</a:t>
                  </a:r>
                </a:p>
              </p:txBody>
            </p:sp>
          </p:grpSp>
          <p:grpSp>
            <p:nvGrpSpPr>
              <p:cNvPr id="222" name="Raggruppa"/>
              <p:cNvGrpSpPr/>
              <p:nvPr/>
            </p:nvGrpSpPr>
            <p:grpSpPr>
              <a:xfrm>
                <a:off x="6987192" y="184900"/>
                <a:ext cx="1285000" cy="2713217"/>
                <a:chOff x="-1" y="0"/>
                <a:chExt cx="1284998" cy="2713216"/>
              </a:xfrm>
            </p:grpSpPr>
            <p:sp>
              <p:nvSpPr>
                <p:cNvPr id="220" name="Freeform 60"/>
                <p:cNvSpPr/>
                <p:nvPr/>
              </p:nvSpPr>
              <p:spPr>
                <a:xfrm>
                  <a:off x="284464" y="-1"/>
                  <a:ext cx="716071" cy="1604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800" y="2835"/>
                      </a:moveTo>
                      <a:cubicBezTo>
                        <a:pt x="4800" y="4320"/>
                        <a:pt x="7500" y="5535"/>
                        <a:pt x="10800" y="5535"/>
                      </a:cubicBezTo>
                      <a:cubicBezTo>
                        <a:pt x="14100" y="5535"/>
                        <a:pt x="17100" y="4320"/>
                        <a:pt x="17100" y="2835"/>
                      </a:cubicBezTo>
                      <a:cubicBezTo>
                        <a:pt x="17100" y="1215"/>
                        <a:pt x="14100" y="0"/>
                        <a:pt x="10800" y="0"/>
                      </a:cubicBezTo>
                      <a:cubicBezTo>
                        <a:pt x="7500" y="0"/>
                        <a:pt x="4800" y="1215"/>
                        <a:pt x="4800" y="2835"/>
                      </a:cubicBezTo>
                      <a:close/>
                      <a:moveTo>
                        <a:pt x="10800" y="1080"/>
                      </a:moveTo>
                      <a:cubicBezTo>
                        <a:pt x="12900" y="1080"/>
                        <a:pt x="14700" y="1890"/>
                        <a:pt x="14700" y="2835"/>
                      </a:cubicBezTo>
                      <a:cubicBezTo>
                        <a:pt x="14700" y="3645"/>
                        <a:pt x="12900" y="4455"/>
                        <a:pt x="10800" y="4455"/>
                      </a:cubicBezTo>
                      <a:cubicBezTo>
                        <a:pt x="8700" y="4455"/>
                        <a:pt x="7200" y="3645"/>
                        <a:pt x="7200" y="2835"/>
                      </a:cubicBezTo>
                      <a:cubicBezTo>
                        <a:pt x="7200" y="1890"/>
                        <a:pt x="8700" y="1080"/>
                        <a:pt x="10800" y="1080"/>
                      </a:cubicBezTo>
                      <a:close/>
                      <a:moveTo>
                        <a:pt x="6000" y="6075"/>
                      </a:moveTo>
                      <a:cubicBezTo>
                        <a:pt x="2700" y="6075"/>
                        <a:pt x="0" y="7290"/>
                        <a:pt x="0" y="8910"/>
                      </a:cubicBezTo>
                      <a:cubicBezTo>
                        <a:pt x="0" y="12420"/>
                        <a:pt x="0" y="12420"/>
                        <a:pt x="0" y="12420"/>
                      </a:cubicBezTo>
                      <a:cubicBezTo>
                        <a:pt x="0" y="13365"/>
                        <a:pt x="1200" y="14310"/>
                        <a:pt x="3300" y="14850"/>
                      </a:cubicBezTo>
                      <a:cubicBezTo>
                        <a:pt x="3300" y="19440"/>
                        <a:pt x="3300" y="19440"/>
                        <a:pt x="3300" y="19440"/>
                      </a:cubicBezTo>
                      <a:cubicBezTo>
                        <a:pt x="3300" y="20655"/>
                        <a:pt x="5400" y="21600"/>
                        <a:pt x="8100" y="21600"/>
                      </a:cubicBezTo>
                      <a:cubicBezTo>
                        <a:pt x="13500" y="21600"/>
                        <a:pt x="13500" y="21600"/>
                        <a:pt x="13500" y="21600"/>
                      </a:cubicBezTo>
                      <a:cubicBezTo>
                        <a:pt x="16200" y="21600"/>
                        <a:pt x="18600" y="20655"/>
                        <a:pt x="18600" y="19440"/>
                      </a:cubicBezTo>
                      <a:cubicBezTo>
                        <a:pt x="18600" y="14850"/>
                        <a:pt x="18600" y="14850"/>
                        <a:pt x="18600" y="14850"/>
                      </a:cubicBezTo>
                      <a:cubicBezTo>
                        <a:pt x="20400" y="14310"/>
                        <a:pt x="21600" y="13365"/>
                        <a:pt x="21600" y="12420"/>
                      </a:cubicBezTo>
                      <a:cubicBezTo>
                        <a:pt x="21600" y="8910"/>
                        <a:pt x="21600" y="8910"/>
                        <a:pt x="21600" y="8910"/>
                      </a:cubicBezTo>
                      <a:cubicBezTo>
                        <a:pt x="21600" y="7290"/>
                        <a:pt x="18900" y="6075"/>
                        <a:pt x="15600" y="6075"/>
                      </a:cubicBezTo>
                      <a:cubicBezTo>
                        <a:pt x="6000" y="6075"/>
                        <a:pt x="6000" y="6075"/>
                        <a:pt x="6000" y="6075"/>
                      </a:cubicBezTo>
                      <a:close/>
                      <a:moveTo>
                        <a:pt x="19200" y="8910"/>
                      </a:moveTo>
                      <a:cubicBezTo>
                        <a:pt x="19200" y="12420"/>
                        <a:pt x="19200" y="12420"/>
                        <a:pt x="19200" y="12420"/>
                      </a:cubicBezTo>
                      <a:cubicBezTo>
                        <a:pt x="19200" y="13095"/>
                        <a:pt x="18300" y="13635"/>
                        <a:pt x="16800" y="13905"/>
                      </a:cubicBezTo>
                      <a:cubicBezTo>
                        <a:pt x="16500" y="14040"/>
                        <a:pt x="16200" y="14175"/>
                        <a:pt x="16200" y="14445"/>
                      </a:cubicBezTo>
                      <a:cubicBezTo>
                        <a:pt x="16200" y="19440"/>
                        <a:pt x="16200" y="19440"/>
                        <a:pt x="16200" y="19440"/>
                      </a:cubicBezTo>
                      <a:cubicBezTo>
                        <a:pt x="16200" y="19980"/>
                        <a:pt x="15000" y="20520"/>
                        <a:pt x="13500" y="20520"/>
                      </a:cubicBezTo>
                      <a:cubicBezTo>
                        <a:pt x="8100" y="20520"/>
                        <a:pt x="8100" y="20520"/>
                        <a:pt x="8100" y="20520"/>
                      </a:cubicBezTo>
                      <a:cubicBezTo>
                        <a:pt x="6600" y="20520"/>
                        <a:pt x="5700" y="19980"/>
                        <a:pt x="5700" y="19440"/>
                      </a:cubicBezTo>
                      <a:cubicBezTo>
                        <a:pt x="5700" y="14445"/>
                        <a:pt x="5700" y="14445"/>
                        <a:pt x="5700" y="14445"/>
                      </a:cubicBezTo>
                      <a:cubicBezTo>
                        <a:pt x="5700" y="14175"/>
                        <a:pt x="5400" y="14040"/>
                        <a:pt x="4800" y="13905"/>
                      </a:cubicBezTo>
                      <a:cubicBezTo>
                        <a:pt x="3300" y="13635"/>
                        <a:pt x="2400" y="13095"/>
                        <a:pt x="2400" y="12420"/>
                      </a:cubicBezTo>
                      <a:cubicBezTo>
                        <a:pt x="2400" y="8910"/>
                        <a:pt x="2400" y="8910"/>
                        <a:pt x="2400" y="8910"/>
                      </a:cubicBezTo>
                      <a:cubicBezTo>
                        <a:pt x="2400" y="7965"/>
                        <a:pt x="4200" y="7155"/>
                        <a:pt x="6000" y="7155"/>
                      </a:cubicBezTo>
                      <a:cubicBezTo>
                        <a:pt x="15600" y="7155"/>
                        <a:pt x="15600" y="7155"/>
                        <a:pt x="15600" y="7155"/>
                      </a:cubicBezTo>
                      <a:cubicBezTo>
                        <a:pt x="17700" y="7155"/>
                        <a:pt x="19200" y="7965"/>
                        <a:pt x="19200" y="8910"/>
                      </a:cubicBezTo>
                      <a:close/>
                    </a:path>
                  </a:pathLst>
                </a:custGeom>
                <a:solidFill>
                  <a:srgbClr val="76D6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914400">
                    <a:defRPr sz="1800"/>
                  </a:pPr>
                  <a:endParaRPr/>
                </a:p>
              </p:txBody>
            </p:sp>
            <p:sp>
              <p:nvSpPr>
                <p:cNvPr id="221" name="B…"/>
                <p:cNvSpPr txBox="1"/>
                <p:nvPr/>
              </p:nvSpPr>
              <p:spPr>
                <a:xfrm>
                  <a:off x="-2" y="1476800"/>
                  <a:ext cx="1285000" cy="123641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normAutofit/>
                </a:bodyPr>
                <a:lstStyle/>
                <a:p>
                  <a:pPr>
                    <a:defRPr b="1">
                      <a:solidFill>
                        <a:srgbClr val="FFFFFF"/>
                      </a:solidFill>
                    </a:defRPr>
                  </a:pPr>
                  <a:r>
                    <a:t>B</a:t>
                  </a:r>
                </a:p>
                <a:p>
                  <a:pPr>
                    <a:defRPr sz="1600" b="1">
                      <a:solidFill>
                        <a:srgbClr val="FFFFFF"/>
                      </a:solidFill>
                    </a:defRPr>
                  </a:pPr>
                  <a:r>
                    <a:t>25 FRP</a:t>
                  </a:r>
                </a:p>
              </p:txBody>
            </p:sp>
          </p:grpSp>
          <p:grpSp>
            <p:nvGrpSpPr>
              <p:cNvPr id="225" name="Raggruppa"/>
              <p:cNvGrpSpPr/>
              <p:nvPr/>
            </p:nvGrpSpPr>
            <p:grpSpPr>
              <a:xfrm>
                <a:off x="10446053" y="184900"/>
                <a:ext cx="1285000" cy="2713217"/>
                <a:chOff x="-1" y="0"/>
                <a:chExt cx="1284998" cy="2713216"/>
              </a:xfrm>
            </p:grpSpPr>
            <p:sp>
              <p:nvSpPr>
                <p:cNvPr id="223" name="Freeform 60"/>
                <p:cNvSpPr/>
                <p:nvPr/>
              </p:nvSpPr>
              <p:spPr>
                <a:xfrm>
                  <a:off x="284464" y="-1"/>
                  <a:ext cx="716071" cy="1604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800" y="2835"/>
                      </a:moveTo>
                      <a:cubicBezTo>
                        <a:pt x="4800" y="4320"/>
                        <a:pt x="7500" y="5535"/>
                        <a:pt x="10800" y="5535"/>
                      </a:cubicBezTo>
                      <a:cubicBezTo>
                        <a:pt x="14100" y="5535"/>
                        <a:pt x="17100" y="4320"/>
                        <a:pt x="17100" y="2835"/>
                      </a:cubicBezTo>
                      <a:cubicBezTo>
                        <a:pt x="17100" y="1215"/>
                        <a:pt x="14100" y="0"/>
                        <a:pt x="10800" y="0"/>
                      </a:cubicBezTo>
                      <a:cubicBezTo>
                        <a:pt x="7500" y="0"/>
                        <a:pt x="4800" y="1215"/>
                        <a:pt x="4800" y="2835"/>
                      </a:cubicBezTo>
                      <a:close/>
                      <a:moveTo>
                        <a:pt x="10800" y="1080"/>
                      </a:moveTo>
                      <a:cubicBezTo>
                        <a:pt x="12900" y="1080"/>
                        <a:pt x="14700" y="1890"/>
                        <a:pt x="14700" y="2835"/>
                      </a:cubicBezTo>
                      <a:cubicBezTo>
                        <a:pt x="14700" y="3645"/>
                        <a:pt x="12900" y="4455"/>
                        <a:pt x="10800" y="4455"/>
                      </a:cubicBezTo>
                      <a:cubicBezTo>
                        <a:pt x="8700" y="4455"/>
                        <a:pt x="7200" y="3645"/>
                        <a:pt x="7200" y="2835"/>
                      </a:cubicBezTo>
                      <a:cubicBezTo>
                        <a:pt x="7200" y="1890"/>
                        <a:pt x="8700" y="1080"/>
                        <a:pt x="10800" y="1080"/>
                      </a:cubicBezTo>
                      <a:close/>
                      <a:moveTo>
                        <a:pt x="6000" y="6075"/>
                      </a:moveTo>
                      <a:cubicBezTo>
                        <a:pt x="2700" y="6075"/>
                        <a:pt x="0" y="7290"/>
                        <a:pt x="0" y="8910"/>
                      </a:cubicBezTo>
                      <a:cubicBezTo>
                        <a:pt x="0" y="12420"/>
                        <a:pt x="0" y="12420"/>
                        <a:pt x="0" y="12420"/>
                      </a:cubicBezTo>
                      <a:cubicBezTo>
                        <a:pt x="0" y="13365"/>
                        <a:pt x="1200" y="14310"/>
                        <a:pt x="3300" y="14850"/>
                      </a:cubicBezTo>
                      <a:cubicBezTo>
                        <a:pt x="3300" y="19440"/>
                        <a:pt x="3300" y="19440"/>
                        <a:pt x="3300" y="19440"/>
                      </a:cubicBezTo>
                      <a:cubicBezTo>
                        <a:pt x="3300" y="20655"/>
                        <a:pt x="5400" y="21600"/>
                        <a:pt x="8100" y="21600"/>
                      </a:cubicBezTo>
                      <a:cubicBezTo>
                        <a:pt x="13500" y="21600"/>
                        <a:pt x="13500" y="21600"/>
                        <a:pt x="13500" y="21600"/>
                      </a:cubicBezTo>
                      <a:cubicBezTo>
                        <a:pt x="16200" y="21600"/>
                        <a:pt x="18600" y="20655"/>
                        <a:pt x="18600" y="19440"/>
                      </a:cubicBezTo>
                      <a:cubicBezTo>
                        <a:pt x="18600" y="14850"/>
                        <a:pt x="18600" y="14850"/>
                        <a:pt x="18600" y="14850"/>
                      </a:cubicBezTo>
                      <a:cubicBezTo>
                        <a:pt x="20400" y="14310"/>
                        <a:pt x="21600" y="13365"/>
                        <a:pt x="21600" y="12420"/>
                      </a:cubicBezTo>
                      <a:cubicBezTo>
                        <a:pt x="21600" y="8910"/>
                        <a:pt x="21600" y="8910"/>
                        <a:pt x="21600" y="8910"/>
                      </a:cubicBezTo>
                      <a:cubicBezTo>
                        <a:pt x="21600" y="7290"/>
                        <a:pt x="18900" y="6075"/>
                        <a:pt x="15600" y="6075"/>
                      </a:cubicBezTo>
                      <a:cubicBezTo>
                        <a:pt x="6000" y="6075"/>
                        <a:pt x="6000" y="6075"/>
                        <a:pt x="6000" y="6075"/>
                      </a:cubicBezTo>
                      <a:close/>
                      <a:moveTo>
                        <a:pt x="19200" y="8910"/>
                      </a:moveTo>
                      <a:cubicBezTo>
                        <a:pt x="19200" y="12420"/>
                        <a:pt x="19200" y="12420"/>
                        <a:pt x="19200" y="12420"/>
                      </a:cubicBezTo>
                      <a:cubicBezTo>
                        <a:pt x="19200" y="13095"/>
                        <a:pt x="18300" y="13635"/>
                        <a:pt x="16800" y="13905"/>
                      </a:cubicBezTo>
                      <a:cubicBezTo>
                        <a:pt x="16500" y="14040"/>
                        <a:pt x="16200" y="14175"/>
                        <a:pt x="16200" y="14445"/>
                      </a:cubicBezTo>
                      <a:cubicBezTo>
                        <a:pt x="16200" y="19440"/>
                        <a:pt x="16200" y="19440"/>
                        <a:pt x="16200" y="19440"/>
                      </a:cubicBezTo>
                      <a:cubicBezTo>
                        <a:pt x="16200" y="19980"/>
                        <a:pt x="15000" y="20520"/>
                        <a:pt x="13500" y="20520"/>
                      </a:cubicBezTo>
                      <a:cubicBezTo>
                        <a:pt x="8100" y="20520"/>
                        <a:pt x="8100" y="20520"/>
                        <a:pt x="8100" y="20520"/>
                      </a:cubicBezTo>
                      <a:cubicBezTo>
                        <a:pt x="6600" y="20520"/>
                        <a:pt x="5700" y="19980"/>
                        <a:pt x="5700" y="19440"/>
                      </a:cubicBezTo>
                      <a:cubicBezTo>
                        <a:pt x="5700" y="14445"/>
                        <a:pt x="5700" y="14445"/>
                        <a:pt x="5700" y="14445"/>
                      </a:cubicBezTo>
                      <a:cubicBezTo>
                        <a:pt x="5700" y="14175"/>
                        <a:pt x="5400" y="14040"/>
                        <a:pt x="4800" y="13905"/>
                      </a:cubicBezTo>
                      <a:cubicBezTo>
                        <a:pt x="3300" y="13635"/>
                        <a:pt x="2400" y="13095"/>
                        <a:pt x="2400" y="12420"/>
                      </a:cubicBezTo>
                      <a:cubicBezTo>
                        <a:pt x="2400" y="8910"/>
                        <a:pt x="2400" y="8910"/>
                        <a:pt x="2400" y="8910"/>
                      </a:cubicBezTo>
                      <a:cubicBezTo>
                        <a:pt x="2400" y="7965"/>
                        <a:pt x="4200" y="7155"/>
                        <a:pt x="6000" y="7155"/>
                      </a:cubicBezTo>
                      <a:cubicBezTo>
                        <a:pt x="15600" y="7155"/>
                        <a:pt x="15600" y="7155"/>
                        <a:pt x="15600" y="7155"/>
                      </a:cubicBezTo>
                      <a:cubicBezTo>
                        <a:pt x="17700" y="7155"/>
                        <a:pt x="19200" y="7965"/>
                        <a:pt x="19200" y="8910"/>
                      </a:cubicBezTo>
                      <a:close/>
                    </a:path>
                  </a:pathLst>
                </a:custGeom>
                <a:solidFill>
                  <a:srgbClr val="0096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914400">
                    <a:defRPr sz="1800"/>
                  </a:pPr>
                  <a:endParaRPr/>
                </a:p>
              </p:txBody>
            </p:sp>
            <p:sp>
              <p:nvSpPr>
                <p:cNvPr id="224" name="C…"/>
                <p:cNvSpPr txBox="1"/>
                <p:nvPr/>
              </p:nvSpPr>
              <p:spPr>
                <a:xfrm>
                  <a:off x="-2" y="1476800"/>
                  <a:ext cx="1285000" cy="123641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normAutofit/>
                </a:bodyPr>
                <a:lstStyle/>
                <a:p>
                  <a:pPr>
                    <a:defRPr b="1">
                      <a:solidFill>
                        <a:srgbClr val="FFFFFF"/>
                      </a:solidFill>
                    </a:defRPr>
                  </a:pPr>
                  <a:r>
                    <a:t>C</a:t>
                  </a:r>
                </a:p>
                <a:p>
                  <a:pPr>
                    <a:defRPr sz="1600" b="1">
                      <a:solidFill>
                        <a:srgbClr val="FFFFFF"/>
                      </a:solidFill>
                    </a:defRPr>
                  </a:pPr>
                  <a:r>
                    <a:t>6250 FRP</a:t>
                  </a:r>
                </a:p>
              </p:txBody>
            </p:sp>
          </p:grpSp>
          <p:sp>
            <p:nvSpPr>
              <p:cNvPr id="226" name="Linea"/>
              <p:cNvSpPr/>
              <p:nvPr/>
            </p:nvSpPr>
            <p:spPr>
              <a:xfrm flipH="1" flipV="1">
                <a:off x="11427773" y="994829"/>
                <a:ext cx="5727648" cy="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custDash>
                  <a:ds d="600000" sp="600000"/>
                </a:custDash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238" name="Raggruppa"/>
              <p:cNvGrpSpPr/>
              <p:nvPr/>
            </p:nvGrpSpPr>
            <p:grpSpPr>
              <a:xfrm>
                <a:off x="4627375" y="3015354"/>
                <a:ext cx="4052131" cy="5402172"/>
                <a:chOff x="0" y="0"/>
                <a:chExt cx="4052129" cy="5402170"/>
              </a:xfrm>
            </p:grpSpPr>
            <p:sp>
              <p:nvSpPr>
                <p:cNvPr id="227" name="Freeform 60"/>
                <p:cNvSpPr/>
                <p:nvPr/>
              </p:nvSpPr>
              <p:spPr>
                <a:xfrm>
                  <a:off x="341212" y="0"/>
                  <a:ext cx="716070" cy="16041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800" y="2835"/>
                      </a:moveTo>
                      <a:cubicBezTo>
                        <a:pt x="4800" y="4320"/>
                        <a:pt x="7500" y="5535"/>
                        <a:pt x="10800" y="5535"/>
                      </a:cubicBezTo>
                      <a:cubicBezTo>
                        <a:pt x="14100" y="5535"/>
                        <a:pt x="17100" y="4320"/>
                        <a:pt x="17100" y="2835"/>
                      </a:cubicBezTo>
                      <a:cubicBezTo>
                        <a:pt x="17100" y="1215"/>
                        <a:pt x="14100" y="0"/>
                        <a:pt x="10800" y="0"/>
                      </a:cubicBezTo>
                      <a:cubicBezTo>
                        <a:pt x="7500" y="0"/>
                        <a:pt x="4800" y="1215"/>
                        <a:pt x="4800" y="2835"/>
                      </a:cubicBezTo>
                      <a:close/>
                      <a:moveTo>
                        <a:pt x="10800" y="1080"/>
                      </a:moveTo>
                      <a:cubicBezTo>
                        <a:pt x="12900" y="1080"/>
                        <a:pt x="14700" y="1890"/>
                        <a:pt x="14700" y="2835"/>
                      </a:cubicBezTo>
                      <a:cubicBezTo>
                        <a:pt x="14700" y="3645"/>
                        <a:pt x="12900" y="4455"/>
                        <a:pt x="10800" y="4455"/>
                      </a:cubicBezTo>
                      <a:cubicBezTo>
                        <a:pt x="8700" y="4455"/>
                        <a:pt x="7200" y="3645"/>
                        <a:pt x="7200" y="2835"/>
                      </a:cubicBezTo>
                      <a:cubicBezTo>
                        <a:pt x="7200" y="1890"/>
                        <a:pt x="8700" y="1080"/>
                        <a:pt x="10800" y="1080"/>
                      </a:cubicBezTo>
                      <a:close/>
                      <a:moveTo>
                        <a:pt x="6000" y="6075"/>
                      </a:moveTo>
                      <a:cubicBezTo>
                        <a:pt x="2700" y="6075"/>
                        <a:pt x="0" y="7290"/>
                        <a:pt x="0" y="8910"/>
                      </a:cubicBezTo>
                      <a:cubicBezTo>
                        <a:pt x="0" y="12420"/>
                        <a:pt x="0" y="12420"/>
                        <a:pt x="0" y="12420"/>
                      </a:cubicBezTo>
                      <a:cubicBezTo>
                        <a:pt x="0" y="13365"/>
                        <a:pt x="1200" y="14310"/>
                        <a:pt x="3300" y="14850"/>
                      </a:cubicBezTo>
                      <a:cubicBezTo>
                        <a:pt x="3300" y="19440"/>
                        <a:pt x="3300" y="19440"/>
                        <a:pt x="3300" y="19440"/>
                      </a:cubicBezTo>
                      <a:cubicBezTo>
                        <a:pt x="3300" y="20655"/>
                        <a:pt x="5400" y="21600"/>
                        <a:pt x="8100" y="21600"/>
                      </a:cubicBezTo>
                      <a:cubicBezTo>
                        <a:pt x="13500" y="21600"/>
                        <a:pt x="13500" y="21600"/>
                        <a:pt x="13500" y="21600"/>
                      </a:cubicBezTo>
                      <a:cubicBezTo>
                        <a:pt x="16200" y="21600"/>
                        <a:pt x="18600" y="20655"/>
                        <a:pt x="18600" y="19440"/>
                      </a:cubicBezTo>
                      <a:cubicBezTo>
                        <a:pt x="18600" y="14850"/>
                        <a:pt x="18600" y="14850"/>
                        <a:pt x="18600" y="14850"/>
                      </a:cubicBezTo>
                      <a:cubicBezTo>
                        <a:pt x="20400" y="14310"/>
                        <a:pt x="21600" y="13365"/>
                        <a:pt x="21600" y="12420"/>
                      </a:cubicBezTo>
                      <a:cubicBezTo>
                        <a:pt x="21600" y="8910"/>
                        <a:pt x="21600" y="8910"/>
                        <a:pt x="21600" y="8910"/>
                      </a:cubicBezTo>
                      <a:cubicBezTo>
                        <a:pt x="21600" y="7290"/>
                        <a:pt x="18900" y="6075"/>
                        <a:pt x="15600" y="6075"/>
                      </a:cubicBezTo>
                      <a:cubicBezTo>
                        <a:pt x="6000" y="6075"/>
                        <a:pt x="6000" y="6075"/>
                        <a:pt x="6000" y="6075"/>
                      </a:cubicBezTo>
                      <a:close/>
                      <a:moveTo>
                        <a:pt x="19200" y="8910"/>
                      </a:moveTo>
                      <a:cubicBezTo>
                        <a:pt x="19200" y="12420"/>
                        <a:pt x="19200" y="12420"/>
                        <a:pt x="19200" y="12420"/>
                      </a:cubicBezTo>
                      <a:cubicBezTo>
                        <a:pt x="19200" y="13095"/>
                        <a:pt x="18300" y="13635"/>
                        <a:pt x="16800" y="13905"/>
                      </a:cubicBezTo>
                      <a:cubicBezTo>
                        <a:pt x="16500" y="14040"/>
                        <a:pt x="16200" y="14175"/>
                        <a:pt x="16200" y="14445"/>
                      </a:cubicBezTo>
                      <a:cubicBezTo>
                        <a:pt x="16200" y="19440"/>
                        <a:pt x="16200" y="19440"/>
                        <a:pt x="16200" y="19440"/>
                      </a:cubicBezTo>
                      <a:cubicBezTo>
                        <a:pt x="16200" y="19980"/>
                        <a:pt x="15000" y="20520"/>
                        <a:pt x="13500" y="20520"/>
                      </a:cubicBezTo>
                      <a:cubicBezTo>
                        <a:pt x="8100" y="20520"/>
                        <a:pt x="8100" y="20520"/>
                        <a:pt x="8100" y="20520"/>
                      </a:cubicBezTo>
                      <a:cubicBezTo>
                        <a:pt x="6600" y="20520"/>
                        <a:pt x="5700" y="19980"/>
                        <a:pt x="5700" y="19440"/>
                      </a:cubicBezTo>
                      <a:cubicBezTo>
                        <a:pt x="5700" y="14445"/>
                        <a:pt x="5700" y="14445"/>
                        <a:pt x="5700" y="14445"/>
                      </a:cubicBezTo>
                      <a:cubicBezTo>
                        <a:pt x="5700" y="14175"/>
                        <a:pt x="5400" y="14040"/>
                        <a:pt x="4800" y="13905"/>
                      </a:cubicBezTo>
                      <a:cubicBezTo>
                        <a:pt x="3300" y="13635"/>
                        <a:pt x="2400" y="13095"/>
                        <a:pt x="2400" y="12420"/>
                      </a:cubicBezTo>
                      <a:cubicBezTo>
                        <a:pt x="2400" y="8910"/>
                        <a:pt x="2400" y="8910"/>
                        <a:pt x="2400" y="8910"/>
                      </a:cubicBezTo>
                      <a:cubicBezTo>
                        <a:pt x="2400" y="7965"/>
                        <a:pt x="4200" y="7155"/>
                        <a:pt x="6000" y="7155"/>
                      </a:cubicBezTo>
                      <a:cubicBezTo>
                        <a:pt x="15600" y="7155"/>
                        <a:pt x="15600" y="7155"/>
                        <a:pt x="15600" y="7155"/>
                      </a:cubicBezTo>
                      <a:cubicBezTo>
                        <a:pt x="17700" y="7155"/>
                        <a:pt x="19200" y="7965"/>
                        <a:pt x="19200" y="8910"/>
                      </a:cubicBezTo>
                      <a:close/>
                    </a:path>
                  </a:pathLst>
                </a:custGeom>
                <a:solidFill>
                  <a:srgbClr val="01F42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914400">
                    <a:defRPr sz="1800"/>
                  </a:pPr>
                  <a:endParaRPr/>
                </a:p>
              </p:txBody>
            </p:sp>
            <p:sp>
              <p:nvSpPr>
                <p:cNvPr id="228" name="A"/>
                <p:cNvSpPr txBox="1"/>
                <p:nvPr/>
              </p:nvSpPr>
              <p:spPr>
                <a:xfrm>
                  <a:off x="56747" y="1304476"/>
                  <a:ext cx="1284999" cy="12364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normAutofit/>
                </a:bodyPr>
                <a:lstStyle>
                  <a:lvl1pPr>
                    <a:defRPr b="1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A</a:t>
                  </a:r>
                </a:p>
              </p:txBody>
            </p:sp>
            <p:grpSp>
              <p:nvGrpSpPr>
                <p:cNvPr id="231" name="Active…"/>
                <p:cNvGrpSpPr/>
                <p:nvPr/>
              </p:nvGrpSpPr>
              <p:grpSpPr>
                <a:xfrm>
                  <a:off x="-1" y="2241281"/>
                  <a:ext cx="1398499" cy="1393719"/>
                  <a:chOff x="0" y="-1"/>
                  <a:chExt cx="1398498" cy="1393718"/>
                </a:xfrm>
              </p:grpSpPr>
              <p:sp>
                <p:nvSpPr>
                  <p:cNvPr id="229" name="Cerchio"/>
                  <p:cNvSpPr/>
                  <p:nvPr/>
                </p:nvSpPr>
                <p:spPr>
                  <a:xfrm>
                    <a:off x="-1" y="-2"/>
                    <a:ext cx="1398500" cy="1393719"/>
                  </a:xfrm>
                  <a:prstGeom prst="ellipse">
                    <a:avLst/>
                  </a:prstGeom>
                  <a:solidFill>
                    <a:srgbClr val="01F42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30" name="Active…"/>
                  <p:cNvSpPr txBox="1"/>
                  <p:nvPr/>
                </p:nvSpPr>
                <p:spPr>
                  <a:xfrm>
                    <a:off x="204804" y="204104"/>
                    <a:ext cx="988888" cy="9855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  <p:grpSp>
              <p:nvGrpSpPr>
                <p:cNvPr id="234" name="Active…"/>
                <p:cNvGrpSpPr/>
                <p:nvPr/>
              </p:nvGrpSpPr>
              <p:grpSpPr>
                <a:xfrm>
                  <a:off x="-1" y="4008452"/>
                  <a:ext cx="1398499" cy="1393719"/>
                  <a:chOff x="0" y="-1"/>
                  <a:chExt cx="1398498" cy="1393718"/>
                </a:xfrm>
              </p:grpSpPr>
              <p:sp>
                <p:nvSpPr>
                  <p:cNvPr id="232" name="Cerchio"/>
                  <p:cNvSpPr/>
                  <p:nvPr/>
                </p:nvSpPr>
                <p:spPr>
                  <a:xfrm>
                    <a:off x="-1" y="-2"/>
                    <a:ext cx="1398500" cy="13937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33" name="Active…"/>
                  <p:cNvSpPr txBox="1"/>
                  <p:nvPr/>
                </p:nvSpPr>
                <p:spPr>
                  <a:xfrm>
                    <a:off x="204804" y="204104"/>
                    <a:ext cx="988888" cy="9855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  <p:grpSp>
              <p:nvGrpSpPr>
                <p:cNvPr id="237" name="Active…"/>
                <p:cNvGrpSpPr/>
                <p:nvPr/>
              </p:nvGrpSpPr>
              <p:grpSpPr>
                <a:xfrm>
                  <a:off x="2653631" y="4008452"/>
                  <a:ext cx="1398499" cy="1393719"/>
                  <a:chOff x="0" y="-1"/>
                  <a:chExt cx="1398498" cy="1393718"/>
                </a:xfrm>
              </p:grpSpPr>
              <p:sp>
                <p:nvSpPr>
                  <p:cNvPr id="235" name="Cerchio"/>
                  <p:cNvSpPr/>
                  <p:nvPr/>
                </p:nvSpPr>
                <p:spPr>
                  <a:xfrm>
                    <a:off x="-1" y="-2"/>
                    <a:ext cx="1398500" cy="13937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36" name="Active…"/>
                  <p:cNvSpPr txBox="1"/>
                  <p:nvPr/>
                </p:nvSpPr>
                <p:spPr>
                  <a:xfrm>
                    <a:off x="204804" y="204104"/>
                    <a:ext cx="988888" cy="9855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</p:grpSp>
          <p:grpSp>
            <p:nvGrpSpPr>
              <p:cNvPr id="244" name="Raggruppa"/>
              <p:cNvGrpSpPr/>
              <p:nvPr/>
            </p:nvGrpSpPr>
            <p:grpSpPr>
              <a:xfrm>
                <a:off x="1940461" y="4793460"/>
                <a:ext cx="1398499" cy="3635001"/>
                <a:chOff x="0" y="0"/>
                <a:chExt cx="1398498" cy="3634999"/>
              </a:xfrm>
            </p:grpSpPr>
            <p:sp>
              <p:nvSpPr>
                <p:cNvPr id="239" name="Freeform 60"/>
                <p:cNvSpPr/>
                <p:nvPr/>
              </p:nvSpPr>
              <p:spPr>
                <a:xfrm>
                  <a:off x="341212" y="0"/>
                  <a:ext cx="716072" cy="1604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800" y="2835"/>
                      </a:moveTo>
                      <a:cubicBezTo>
                        <a:pt x="4800" y="4320"/>
                        <a:pt x="7500" y="5535"/>
                        <a:pt x="10800" y="5535"/>
                      </a:cubicBezTo>
                      <a:cubicBezTo>
                        <a:pt x="14100" y="5535"/>
                        <a:pt x="17100" y="4320"/>
                        <a:pt x="17100" y="2835"/>
                      </a:cubicBezTo>
                      <a:cubicBezTo>
                        <a:pt x="17100" y="1215"/>
                        <a:pt x="14100" y="0"/>
                        <a:pt x="10800" y="0"/>
                      </a:cubicBezTo>
                      <a:cubicBezTo>
                        <a:pt x="7500" y="0"/>
                        <a:pt x="4800" y="1215"/>
                        <a:pt x="4800" y="2835"/>
                      </a:cubicBezTo>
                      <a:close/>
                      <a:moveTo>
                        <a:pt x="10800" y="1080"/>
                      </a:moveTo>
                      <a:cubicBezTo>
                        <a:pt x="12900" y="1080"/>
                        <a:pt x="14700" y="1890"/>
                        <a:pt x="14700" y="2835"/>
                      </a:cubicBezTo>
                      <a:cubicBezTo>
                        <a:pt x="14700" y="3645"/>
                        <a:pt x="12900" y="4455"/>
                        <a:pt x="10800" y="4455"/>
                      </a:cubicBezTo>
                      <a:cubicBezTo>
                        <a:pt x="8700" y="4455"/>
                        <a:pt x="7200" y="3645"/>
                        <a:pt x="7200" y="2835"/>
                      </a:cubicBezTo>
                      <a:cubicBezTo>
                        <a:pt x="7200" y="1890"/>
                        <a:pt x="8700" y="1080"/>
                        <a:pt x="10800" y="1080"/>
                      </a:cubicBezTo>
                      <a:close/>
                      <a:moveTo>
                        <a:pt x="6000" y="6075"/>
                      </a:moveTo>
                      <a:cubicBezTo>
                        <a:pt x="2700" y="6075"/>
                        <a:pt x="0" y="7290"/>
                        <a:pt x="0" y="8910"/>
                      </a:cubicBezTo>
                      <a:cubicBezTo>
                        <a:pt x="0" y="12420"/>
                        <a:pt x="0" y="12420"/>
                        <a:pt x="0" y="12420"/>
                      </a:cubicBezTo>
                      <a:cubicBezTo>
                        <a:pt x="0" y="13365"/>
                        <a:pt x="1200" y="14310"/>
                        <a:pt x="3300" y="14850"/>
                      </a:cubicBezTo>
                      <a:cubicBezTo>
                        <a:pt x="3300" y="19440"/>
                        <a:pt x="3300" y="19440"/>
                        <a:pt x="3300" y="19440"/>
                      </a:cubicBezTo>
                      <a:cubicBezTo>
                        <a:pt x="3300" y="20655"/>
                        <a:pt x="5400" y="21600"/>
                        <a:pt x="8100" y="21600"/>
                      </a:cubicBezTo>
                      <a:cubicBezTo>
                        <a:pt x="13500" y="21600"/>
                        <a:pt x="13500" y="21600"/>
                        <a:pt x="13500" y="21600"/>
                      </a:cubicBezTo>
                      <a:cubicBezTo>
                        <a:pt x="16200" y="21600"/>
                        <a:pt x="18600" y="20655"/>
                        <a:pt x="18600" y="19440"/>
                      </a:cubicBezTo>
                      <a:cubicBezTo>
                        <a:pt x="18600" y="14850"/>
                        <a:pt x="18600" y="14850"/>
                        <a:pt x="18600" y="14850"/>
                      </a:cubicBezTo>
                      <a:cubicBezTo>
                        <a:pt x="20400" y="14310"/>
                        <a:pt x="21600" y="13365"/>
                        <a:pt x="21600" y="12420"/>
                      </a:cubicBezTo>
                      <a:cubicBezTo>
                        <a:pt x="21600" y="8910"/>
                        <a:pt x="21600" y="8910"/>
                        <a:pt x="21600" y="8910"/>
                      </a:cubicBezTo>
                      <a:cubicBezTo>
                        <a:pt x="21600" y="7290"/>
                        <a:pt x="18900" y="6075"/>
                        <a:pt x="15600" y="6075"/>
                      </a:cubicBezTo>
                      <a:cubicBezTo>
                        <a:pt x="6000" y="6075"/>
                        <a:pt x="6000" y="6075"/>
                        <a:pt x="6000" y="6075"/>
                      </a:cubicBezTo>
                      <a:close/>
                      <a:moveTo>
                        <a:pt x="19200" y="8910"/>
                      </a:moveTo>
                      <a:cubicBezTo>
                        <a:pt x="19200" y="12420"/>
                        <a:pt x="19200" y="12420"/>
                        <a:pt x="19200" y="12420"/>
                      </a:cubicBezTo>
                      <a:cubicBezTo>
                        <a:pt x="19200" y="13095"/>
                        <a:pt x="18300" y="13635"/>
                        <a:pt x="16800" y="13905"/>
                      </a:cubicBezTo>
                      <a:cubicBezTo>
                        <a:pt x="16500" y="14040"/>
                        <a:pt x="16200" y="14175"/>
                        <a:pt x="16200" y="14445"/>
                      </a:cubicBezTo>
                      <a:cubicBezTo>
                        <a:pt x="16200" y="19440"/>
                        <a:pt x="16200" y="19440"/>
                        <a:pt x="16200" y="19440"/>
                      </a:cubicBezTo>
                      <a:cubicBezTo>
                        <a:pt x="16200" y="19980"/>
                        <a:pt x="15000" y="20520"/>
                        <a:pt x="13500" y="20520"/>
                      </a:cubicBezTo>
                      <a:cubicBezTo>
                        <a:pt x="8100" y="20520"/>
                        <a:pt x="8100" y="20520"/>
                        <a:pt x="8100" y="20520"/>
                      </a:cubicBezTo>
                      <a:cubicBezTo>
                        <a:pt x="6600" y="20520"/>
                        <a:pt x="5700" y="19980"/>
                        <a:pt x="5700" y="19440"/>
                      </a:cubicBezTo>
                      <a:cubicBezTo>
                        <a:pt x="5700" y="14445"/>
                        <a:pt x="5700" y="14445"/>
                        <a:pt x="5700" y="14445"/>
                      </a:cubicBezTo>
                      <a:cubicBezTo>
                        <a:pt x="5700" y="14175"/>
                        <a:pt x="5400" y="14040"/>
                        <a:pt x="4800" y="13905"/>
                      </a:cubicBezTo>
                      <a:cubicBezTo>
                        <a:pt x="3300" y="13635"/>
                        <a:pt x="2400" y="13095"/>
                        <a:pt x="2400" y="12420"/>
                      </a:cubicBezTo>
                      <a:cubicBezTo>
                        <a:pt x="2400" y="8910"/>
                        <a:pt x="2400" y="8910"/>
                        <a:pt x="2400" y="8910"/>
                      </a:cubicBezTo>
                      <a:cubicBezTo>
                        <a:pt x="2400" y="7965"/>
                        <a:pt x="4200" y="7155"/>
                        <a:pt x="6000" y="7155"/>
                      </a:cubicBezTo>
                      <a:cubicBezTo>
                        <a:pt x="15600" y="7155"/>
                        <a:pt x="15600" y="7155"/>
                        <a:pt x="15600" y="7155"/>
                      </a:cubicBezTo>
                      <a:cubicBezTo>
                        <a:pt x="17700" y="7155"/>
                        <a:pt x="19200" y="7965"/>
                        <a:pt x="19200" y="8910"/>
                      </a:cubicBezTo>
                      <a:close/>
                    </a:path>
                  </a:pathLst>
                </a:custGeom>
                <a:solidFill>
                  <a:srgbClr val="76D6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914400">
                    <a:defRPr sz="1800"/>
                  </a:pPr>
                  <a:endParaRPr/>
                </a:p>
              </p:txBody>
            </p:sp>
            <p:sp>
              <p:nvSpPr>
                <p:cNvPr id="240" name="B"/>
                <p:cNvSpPr txBox="1"/>
                <p:nvPr/>
              </p:nvSpPr>
              <p:spPr>
                <a:xfrm>
                  <a:off x="56748" y="1304478"/>
                  <a:ext cx="1285001" cy="123641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normAutofit/>
                </a:bodyPr>
                <a:lstStyle>
                  <a:lvl1pPr>
                    <a:defRPr b="1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B</a:t>
                  </a:r>
                </a:p>
              </p:txBody>
            </p:sp>
            <p:grpSp>
              <p:nvGrpSpPr>
                <p:cNvPr id="243" name="Active…"/>
                <p:cNvGrpSpPr/>
                <p:nvPr/>
              </p:nvGrpSpPr>
              <p:grpSpPr>
                <a:xfrm>
                  <a:off x="-1" y="2241281"/>
                  <a:ext cx="1398499" cy="1393719"/>
                  <a:chOff x="0" y="-1"/>
                  <a:chExt cx="1398498" cy="1393718"/>
                </a:xfrm>
              </p:grpSpPr>
              <p:sp>
                <p:nvSpPr>
                  <p:cNvPr id="241" name="Cerchio"/>
                  <p:cNvSpPr/>
                  <p:nvPr/>
                </p:nvSpPr>
                <p:spPr>
                  <a:xfrm>
                    <a:off x="-1" y="-2"/>
                    <a:ext cx="1398500" cy="1393719"/>
                  </a:xfrm>
                  <a:prstGeom prst="ellipse">
                    <a:avLst/>
                  </a:prstGeom>
                  <a:solidFill>
                    <a:srgbClr val="76D6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2" name="Active…"/>
                  <p:cNvSpPr txBox="1"/>
                  <p:nvPr/>
                </p:nvSpPr>
                <p:spPr>
                  <a:xfrm>
                    <a:off x="204804" y="204105"/>
                    <a:ext cx="988890" cy="98550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</p:grpSp>
          <p:grpSp>
            <p:nvGrpSpPr>
              <p:cNvPr id="254" name="Raggruppa"/>
              <p:cNvGrpSpPr/>
              <p:nvPr/>
            </p:nvGrpSpPr>
            <p:grpSpPr>
              <a:xfrm>
                <a:off x="-3" y="9328105"/>
                <a:ext cx="5279424" cy="1097273"/>
                <a:chOff x="-1" y="0"/>
                <a:chExt cx="5279422" cy="1097271"/>
              </a:xfrm>
            </p:grpSpPr>
            <p:grpSp>
              <p:nvGrpSpPr>
                <p:cNvPr id="247" name="Active…"/>
                <p:cNvGrpSpPr/>
                <p:nvPr/>
              </p:nvGrpSpPr>
              <p:grpSpPr>
                <a:xfrm>
                  <a:off x="2089194" y="-1"/>
                  <a:ext cx="1101033" cy="1097273"/>
                  <a:chOff x="0" y="0"/>
                  <a:chExt cx="1101032" cy="1097271"/>
                </a:xfrm>
              </p:grpSpPr>
              <p:sp>
                <p:nvSpPr>
                  <p:cNvPr id="245" name="Ovale"/>
                  <p:cNvSpPr/>
                  <p:nvPr/>
                </p:nvSpPr>
                <p:spPr>
                  <a:xfrm>
                    <a:off x="-1" y="-1"/>
                    <a:ext cx="1101033" cy="109727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660400">
                      <a:defRPr sz="2400"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6" name="Active…"/>
                  <p:cNvSpPr txBox="1"/>
                  <p:nvPr/>
                </p:nvSpPr>
                <p:spPr>
                  <a:xfrm>
                    <a:off x="161241" y="160691"/>
                    <a:ext cx="778549" cy="77588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594359">
                      <a:defRPr sz="21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  <p:grpSp>
              <p:nvGrpSpPr>
                <p:cNvPr id="250" name="Active…"/>
                <p:cNvGrpSpPr/>
                <p:nvPr/>
              </p:nvGrpSpPr>
              <p:grpSpPr>
                <a:xfrm>
                  <a:off x="4178389" y="-1"/>
                  <a:ext cx="1101033" cy="1097273"/>
                  <a:chOff x="0" y="0"/>
                  <a:chExt cx="1101032" cy="1097271"/>
                </a:xfrm>
              </p:grpSpPr>
              <p:sp>
                <p:nvSpPr>
                  <p:cNvPr id="248" name="Ovale"/>
                  <p:cNvSpPr/>
                  <p:nvPr/>
                </p:nvSpPr>
                <p:spPr>
                  <a:xfrm>
                    <a:off x="-1" y="-1"/>
                    <a:ext cx="1101033" cy="109727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660400">
                      <a:defRPr sz="2400"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9" name="Active…"/>
                  <p:cNvSpPr txBox="1"/>
                  <p:nvPr/>
                </p:nvSpPr>
                <p:spPr>
                  <a:xfrm>
                    <a:off x="161241" y="160691"/>
                    <a:ext cx="778550" cy="77588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594359">
                      <a:defRPr sz="21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  <p:grpSp>
              <p:nvGrpSpPr>
                <p:cNvPr id="253" name="Active…"/>
                <p:cNvGrpSpPr/>
                <p:nvPr/>
              </p:nvGrpSpPr>
              <p:grpSpPr>
                <a:xfrm>
                  <a:off x="-2" y="-1"/>
                  <a:ext cx="1101033" cy="1097273"/>
                  <a:chOff x="0" y="0"/>
                  <a:chExt cx="1101032" cy="1097271"/>
                </a:xfrm>
              </p:grpSpPr>
              <p:sp>
                <p:nvSpPr>
                  <p:cNvPr id="251" name="Ovale"/>
                  <p:cNvSpPr/>
                  <p:nvPr/>
                </p:nvSpPr>
                <p:spPr>
                  <a:xfrm>
                    <a:off x="-1" y="-1"/>
                    <a:ext cx="1101033" cy="109727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660400">
                      <a:defRPr sz="2400"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2" name="Active…"/>
                  <p:cNvSpPr txBox="1"/>
                  <p:nvPr/>
                </p:nvSpPr>
                <p:spPr>
                  <a:xfrm>
                    <a:off x="161241" y="160691"/>
                    <a:ext cx="778549" cy="77588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594359">
                      <a:defRPr sz="21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</p:grpSp>
          <p:grpSp>
            <p:nvGrpSpPr>
              <p:cNvPr id="257" name="Raggruppa"/>
              <p:cNvGrpSpPr/>
              <p:nvPr/>
            </p:nvGrpSpPr>
            <p:grpSpPr>
              <a:xfrm>
                <a:off x="15449158" y="3015354"/>
                <a:ext cx="1285000" cy="2540893"/>
                <a:chOff x="-1" y="0"/>
                <a:chExt cx="1284998" cy="2540891"/>
              </a:xfrm>
            </p:grpSpPr>
            <p:sp>
              <p:nvSpPr>
                <p:cNvPr id="255" name="Freeform 60"/>
                <p:cNvSpPr/>
                <p:nvPr/>
              </p:nvSpPr>
              <p:spPr>
                <a:xfrm>
                  <a:off x="284463" y="-1"/>
                  <a:ext cx="716071" cy="1604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800" y="2835"/>
                      </a:moveTo>
                      <a:cubicBezTo>
                        <a:pt x="4800" y="4320"/>
                        <a:pt x="7500" y="5535"/>
                        <a:pt x="10800" y="5535"/>
                      </a:cubicBezTo>
                      <a:cubicBezTo>
                        <a:pt x="14100" y="5535"/>
                        <a:pt x="17100" y="4320"/>
                        <a:pt x="17100" y="2835"/>
                      </a:cubicBezTo>
                      <a:cubicBezTo>
                        <a:pt x="17100" y="1215"/>
                        <a:pt x="14100" y="0"/>
                        <a:pt x="10800" y="0"/>
                      </a:cubicBezTo>
                      <a:cubicBezTo>
                        <a:pt x="7500" y="0"/>
                        <a:pt x="4800" y="1215"/>
                        <a:pt x="4800" y="2835"/>
                      </a:cubicBezTo>
                      <a:close/>
                      <a:moveTo>
                        <a:pt x="10800" y="1080"/>
                      </a:moveTo>
                      <a:cubicBezTo>
                        <a:pt x="12900" y="1080"/>
                        <a:pt x="14700" y="1890"/>
                        <a:pt x="14700" y="2835"/>
                      </a:cubicBezTo>
                      <a:cubicBezTo>
                        <a:pt x="14700" y="3645"/>
                        <a:pt x="12900" y="4455"/>
                        <a:pt x="10800" y="4455"/>
                      </a:cubicBezTo>
                      <a:cubicBezTo>
                        <a:pt x="8700" y="4455"/>
                        <a:pt x="7200" y="3645"/>
                        <a:pt x="7200" y="2835"/>
                      </a:cubicBezTo>
                      <a:cubicBezTo>
                        <a:pt x="7200" y="1890"/>
                        <a:pt x="8700" y="1080"/>
                        <a:pt x="10800" y="1080"/>
                      </a:cubicBezTo>
                      <a:close/>
                      <a:moveTo>
                        <a:pt x="6000" y="6075"/>
                      </a:moveTo>
                      <a:cubicBezTo>
                        <a:pt x="2700" y="6075"/>
                        <a:pt x="0" y="7290"/>
                        <a:pt x="0" y="8910"/>
                      </a:cubicBezTo>
                      <a:cubicBezTo>
                        <a:pt x="0" y="12420"/>
                        <a:pt x="0" y="12420"/>
                        <a:pt x="0" y="12420"/>
                      </a:cubicBezTo>
                      <a:cubicBezTo>
                        <a:pt x="0" y="13365"/>
                        <a:pt x="1200" y="14310"/>
                        <a:pt x="3300" y="14850"/>
                      </a:cubicBezTo>
                      <a:cubicBezTo>
                        <a:pt x="3300" y="19440"/>
                        <a:pt x="3300" y="19440"/>
                        <a:pt x="3300" y="19440"/>
                      </a:cubicBezTo>
                      <a:cubicBezTo>
                        <a:pt x="3300" y="20655"/>
                        <a:pt x="5400" y="21600"/>
                        <a:pt x="8100" y="21600"/>
                      </a:cubicBezTo>
                      <a:cubicBezTo>
                        <a:pt x="13500" y="21600"/>
                        <a:pt x="13500" y="21600"/>
                        <a:pt x="13500" y="21600"/>
                      </a:cubicBezTo>
                      <a:cubicBezTo>
                        <a:pt x="16200" y="21600"/>
                        <a:pt x="18600" y="20655"/>
                        <a:pt x="18600" y="19440"/>
                      </a:cubicBezTo>
                      <a:cubicBezTo>
                        <a:pt x="18600" y="14850"/>
                        <a:pt x="18600" y="14850"/>
                        <a:pt x="18600" y="14850"/>
                      </a:cubicBezTo>
                      <a:cubicBezTo>
                        <a:pt x="20400" y="14310"/>
                        <a:pt x="21600" y="13365"/>
                        <a:pt x="21600" y="12420"/>
                      </a:cubicBezTo>
                      <a:cubicBezTo>
                        <a:pt x="21600" y="8910"/>
                        <a:pt x="21600" y="8910"/>
                        <a:pt x="21600" y="8910"/>
                      </a:cubicBezTo>
                      <a:cubicBezTo>
                        <a:pt x="21600" y="7290"/>
                        <a:pt x="18900" y="6075"/>
                        <a:pt x="15600" y="6075"/>
                      </a:cubicBezTo>
                      <a:cubicBezTo>
                        <a:pt x="6000" y="6075"/>
                        <a:pt x="6000" y="6075"/>
                        <a:pt x="6000" y="6075"/>
                      </a:cubicBezTo>
                      <a:close/>
                      <a:moveTo>
                        <a:pt x="19200" y="8910"/>
                      </a:moveTo>
                      <a:cubicBezTo>
                        <a:pt x="19200" y="12420"/>
                        <a:pt x="19200" y="12420"/>
                        <a:pt x="19200" y="12420"/>
                      </a:cubicBezTo>
                      <a:cubicBezTo>
                        <a:pt x="19200" y="13095"/>
                        <a:pt x="18300" y="13635"/>
                        <a:pt x="16800" y="13905"/>
                      </a:cubicBezTo>
                      <a:cubicBezTo>
                        <a:pt x="16500" y="14040"/>
                        <a:pt x="16200" y="14175"/>
                        <a:pt x="16200" y="14445"/>
                      </a:cubicBezTo>
                      <a:cubicBezTo>
                        <a:pt x="16200" y="19440"/>
                        <a:pt x="16200" y="19440"/>
                        <a:pt x="16200" y="19440"/>
                      </a:cubicBezTo>
                      <a:cubicBezTo>
                        <a:pt x="16200" y="19980"/>
                        <a:pt x="15000" y="20520"/>
                        <a:pt x="13500" y="20520"/>
                      </a:cubicBezTo>
                      <a:cubicBezTo>
                        <a:pt x="8100" y="20520"/>
                        <a:pt x="8100" y="20520"/>
                        <a:pt x="8100" y="20520"/>
                      </a:cubicBezTo>
                      <a:cubicBezTo>
                        <a:pt x="6600" y="20520"/>
                        <a:pt x="5700" y="19980"/>
                        <a:pt x="5700" y="19440"/>
                      </a:cubicBezTo>
                      <a:cubicBezTo>
                        <a:pt x="5700" y="14445"/>
                        <a:pt x="5700" y="14445"/>
                        <a:pt x="5700" y="14445"/>
                      </a:cubicBezTo>
                      <a:cubicBezTo>
                        <a:pt x="5700" y="14175"/>
                        <a:pt x="5400" y="14040"/>
                        <a:pt x="4800" y="13905"/>
                      </a:cubicBezTo>
                      <a:cubicBezTo>
                        <a:pt x="3300" y="13635"/>
                        <a:pt x="2400" y="13095"/>
                        <a:pt x="2400" y="12420"/>
                      </a:cubicBezTo>
                      <a:cubicBezTo>
                        <a:pt x="2400" y="8910"/>
                        <a:pt x="2400" y="8910"/>
                        <a:pt x="2400" y="8910"/>
                      </a:cubicBezTo>
                      <a:cubicBezTo>
                        <a:pt x="2400" y="7965"/>
                        <a:pt x="4200" y="7155"/>
                        <a:pt x="6000" y="7155"/>
                      </a:cubicBezTo>
                      <a:cubicBezTo>
                        <a:pt x="15600" y="7155"/>
                        <a:pt x="15600" y="7155"/>
                        <a:pt x="15600" y="7155"/>
                      </a:cubicBezTo>
                      <a:cubicBezTo>
                        <a:pt x="17700" y="7155"/>
                        <a:pt x="19200" y="7965"/>
                        <a:pt x="19200" y="8910"/>
                      </a:cubicBezTo>
                      <a:close/>
                    </a:path>
                  </a:pathLst>
                </a:custGeom>
                <a:solidFill>
                  <a:srgbClr val="0096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914400">
                    <a:defRPr sz="1800"/>
                  </a:pPr>
                  <a:endParaRPr/>
                </a:p>
              </p:txBody>
            </p:sp>
            <p:sp>
              <p:nvSpPr>
                <p:cNvPr id="256" name="C"/>
                <p:cNvSpPr txBox="1"/>
                <p:nvPr/>
              </p:nvSpPr>
              <p:spPr>
                <a:xfrm>
                  <a:off x="-2" y="1304476"/>
                  <a:ext cx="1285000" cy="123641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normAutofit/>
                </a:bodyPr>
                <a:lstStyle>
                  <a:lvl1pPr>
                    <a:defRPr b="1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C</a:t>
                  </a:r>
                </a:p>
              </p:txBody>
            </p:sp>
          </p:grpSp>
          <p:grpSp>
            <p:nvGrpSpPr>
              <p:cNvPr id="283" name="Raggruppa"/>
              <p:cNvGrpSpPr/>
              <p:nvPr/>
            </p:nvGrpSpPr>
            <p:grpSpPr>
              <a:xfrm>
                <a:off x="11940428" y="4209285"/>
                <a:ext cx="5580581" cy="5271471"/>
                <a:chOff x="-2" y="0"/>
                <a:chExt cx="5580579" cy="5271469"/>
              </a:xfrm>
            </p:grpSpPr>
            <p:grpSp>
              <p:nvGrpSpPr>
                <p:cNvPr id="261" name="Raggruppa"/>
                <p:cNvGrpSpPr/>
                <p:nvPr/>
              </p:nvGrpSpPr>
              <p:grpSpPr>
                <a:xfrm>
                  <a:off x="775836" y="3476935"/>
                  <a:ext cx="3815503" cy="1132212"/>
                  <a:chOff x="0" y="0"/>
                  <a:chExt cx="3815501" cy="1132210"/>
                </a:xfrm>
              </p:grpSpPr>
              <p:sp>
                <p:nvSpPr>
                  <p:cNvPr id="258" name="Linea"/>
                  <p:cNvSpPr/>
                  <p:nvPr/>
                </p:nvSpPr>
                <p:spPr>
                  <a:xfrm flipH="1" flipV="1">
                    <a:off x="2347492" y="10786"/>
                    <a:ext cx="1468010" cy="889236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96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59" name="Linea"/>
                  <p:cNvSpPr/>
                  <p:nvPr/>
                </p:nvSpPr>
                <p:spPr>
                  <a:xfrm flipV="1">
                    <a:off x="1907749" y="-1"/>
                    <a:ext cx="3" cy="113221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96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60" name="Linea"/>
                  <p:cNvSpPr/>
                  <p:nvPr/>
                </p:nvSpPr>
                <p:spPr>
                  <a:xfrm flipV="1">
                    <a:off x="-1" y="10786"/>
                    <a:ext cx="1468010" cy="889236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96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264" name="Active…"/>
                <p:cNvGrpSpPr/>
                <p:nvPr/>
              </p:nvGrpSpPr>
              <p:grpSpPr>
                <a:xfrm>
                  <a:off x="2079443" y="2540384"/>
                  <a:ext cx="1208337" cy="1204205"/>
                  <a:chOff x="0" y="0"/>
                  <a:chExt cx="1208336" cy="1204204"/>
                </a:xfrm>
              </p:grpSpPr>
              <p:sp>
                <p:nvSpPr>
                  <p:cNvPr id="262" name="Cerchio"/>
                  <p:cNvSpPr/>
                  <p:nvPr/>
                </p:nvSpPr>
                <p:spPr>
                  <a:xfrm>
                    <a:off x="-1" y="0"/>
                    <a:ext cx="1208337" cy="1204205"/>
                  </a:xfrm>
                  <a:prstGeom prst="ellipse">
                    <a:avLst/>
                  </a:prstGeom>
                  <a:solidFill>
                    <a:srgbClr val="0096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726440">
                      <a:defRPr sz="2600"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63" name="Active…"/>
                  <p:cNvSpPr txBox="1"/>
                  <p:nvPr/>
                </p:nvSpPr>
                <p:spPr>
                  <a:xfrm>
                    <a:off x="176956" y="176350"/>
                    <a:ext cx="854421" cy="8515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661059">
                      <a:defRPr sz="23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  <p:grpSp>
              <p:nvGrpSpPr>
                <p:cNvPr id="267" name="Active…"/>
                <p:cNvGrpSpPr/>
                <p:nvPr/>
              </p:nvGrpSpPr>
              <p:grpSpPr>
                <a:xfrm>
                  <a:off x="2079443" y="4067265"/>
                  <a:ext cx="1208337" cy="1204205"/>
                  <a:chOff x="0" y="0"/>
                  <a:chExt cx="1208336" cy="1204204"/>
                </a:xfrm>
              </p:grpSpPr>
              <p:sp>
                <p:nvSpPr>
                  <p:cNvPr id="265" name="Cerchio"/>
                  <p:cNvSpPr/>
                  <p:nvPr/>
                </p:nvSpPr>
                <p:spPr>
                  <a:xfrm>
                    <a:off x="-1" y="0"/>
                    <a:ext cx="1208337" cy="12042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726440">
                      <a:defRPr sz="2600"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66" name="Active…"/>
                  <p:cNvSpPr txBox="1"/>
                  <p:nvPr/>
                </p:nvSpPr>
                <p:spPr>
                  <a:xfrm>
                    <a:off x="176956" y="176351"/>
                    <a:ext cx="854421" cy="8515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661059">
                      <a:defRPr sz="23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  <p:grpSp>
              <p:nvGrpSpPr>
                <p:cNvPr id="270" name="Active…"/>
                <p:cNvGrpSpPr/>
                <p:nvPr/>
              </p:nvGrpSpPr>
              <p:grpSpPr>
                <a:xfrm>
                  <a:off x="4372243" y="4067265"/>
                  <a:ext cx="1208335" cy="1204205"/>
                  <a:chOff x="0" y="0"/>
                  <a:chExt cx="1208333" cy="1204204"/>
                </a:xfrm>
              </p:grpSpPr>
              <p:sp>
                <p:nvSpPr>
                  <p:cNvPr id="268" name="Cerchio"/>
                  <p:cNvSpPr/>
                  <p:nvPr/>
                </p:nvSpPr>
                <p:spPr>
                  <a:xfrm>
                    <a:off x="0" y="0"/>
                    <a:ext cx="1208334" cy="12042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726440">
                      <a:defRPr sz="2600"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69" name="Active…"/>
                  <p:cNvSpPr txBox="1"/>
                  <p:nvPr/>
                </p:nvSpPr>
                <p:spPr>
                  <a:xfrm>
                    <a:off x="176956" y="176351"/>
                    <a:ext cx="854422" cy="8515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661059">
                      <a:defRPr sz="23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  <p:grpSp>
              <p:nvGrpSpPr>
                <p:cNvPr id="273" name="Active…"/>
                <p:cNvGrpSpPr/>
                <p:nvPr/>
              </p:nvGrpSpPr>
              <p:grpSpPr>
                <a:xfrm>
                  <a:off x="-3" y="4067265"/>
                  <a:ext cx="1208338" cy="1204205"/>
                  <a:chOff x="0" y="0"/>
                  <a:chExt cx="1208336" cy="1204204"/>
                </a:xfrm>
              </p:grpSpPr>
              <p:sp>
                <p:nvSpPr>
                  <p:cNvPr id="271" name="Cerchio"/>
                  <p:cNvSpPr/>
                  <p:nvPr/>
                </p:nvSpPr>
                <p:spPr>
                  <a:xfrm>
                    <a:off x="-1" y="0"/>
                    <a:ext cx="1208337" cy="12042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726440">
                      <a:defRPr sz="2600" b="1">
                        <a:solidFill>
                          <a:srgbClr val="132447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72" name="Active…"/>
                  <p:cNvSpPr txBox="1"/>
                  <p:nvPr/>
                </p:nvSpPr>
                <p:spPr>
                  <a:xfrm>
                    <a:off x="176956" y="176351"/>
                    <a:ext cx="854421" cy="8515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normAutofit/>
                  </a:bodyPr>
                  <a:lstStyle/>
                  <a:p>
                    <a:pPr defTabSz="751205">
                      <a:defRPr sz="2700" b="1">
                        <a:solidFill>
                          <a:srgbClr val="132447"/>
                        </a:solidFill>
                      </a:defRPr>
                    </a:pPr>
                    <a:r>
                      <a:t>Actif</a:t>
                    </a:r>
                  </a:p>
                  <a:p>
                    <a:pPr defTabSz="661059">
                      <a:defRPr sz="2300" b="1">
                        <a:solidFill>
                          <a:srgbClr val="132447"/>
                        </a:solidFill>
                      </a:defRPr>
                    </a:pPr>
                    <a:r>
                      <a:t>$100</a:t>
                    </a:r>
                  </a:p>
                </p:txBody>
              </p:sp>
            </p:grpSp>
            <p:grpSp>
              <p:nvGrpSpPr>
                <p:cNvPr id="282" name="Raggruppa"/>
                <p:cNvGrpSpPr/>
                <p:nvPr/>
              </p:nvGrpSpPr>
              <p:grpSpPr>
                <a:xfrm>
                  <a:off x="1312284" y="0"/>
                  <a:ext cx="1796820" cy="2627516"/>
                  <a:chOff x="-1" y="0"/>
                  <a:chExt cx="1796819" cy="2627515"/>
                </a:xfrm>
              </p:grpSpPr>
              <p:grpSp>
                <p:nvGrpSpPr>
                  <p:cNvPr id="276" name="Inactive"/>
                  <p:cNvGrpSpPr/>
                  <p:nvPr/>
                </p:nvGrpSpPr>
                <p:grpSpPr>
                  <a:xfrm>
                    <a:off x="-2" y="1288761"/>
                    <a:ext cx="932135" cy="928951"/>
                    <a:chOff x="0" y="-1"/>
                    <a:chExt cx="932133" cy="928949"/>
                  </a:xfrm>
                </p:grpSpPr>
                <p:sp>
                  <p:nvSpPr>
                    <p:cNvPr id="274" name="Cerchio"/>
                    <p:cNvSpPr/>
                    <p:nvPr/>
                  </p:nvSpPr>
                  <p:spPr>
                    <a:xfrm>
                      <a:off x="-1" y="-2"/>
                      <a:ext cx="932135" cy="928951"/>
                    </a:xfrm>
                    <a:prstGeom prst="ellipse">
                      <a:avLst/>
                    </a:prstGeom>
                    <a:solidFill>
                      <a:srgbClr val="A9A9A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sz="1600" b="1">
                          <a:solidFill>
                            <a:srgbClr val="132447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275" name="Inactive"/>
                    <p:cNvSpPr txBox="1"/>
                    <p:nvPr/>
                  </p:nvSpPr>
                  <p:spPr>
                    <a:xfrm>
                      <a:off x="136506" y="136040"/>
                      <a:ext cx="659120" cy="656867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0" tIns="0" rIns="0" bIns="0" numCol="1" anchor="ctr">
                      <a:normAutofit/>
                    </a:bodyPr>
                    <a:lstStyle>
                      <a:lvl1pPr>
                        <a:defRPr sz="1600" b="1">
                          <a:solidFill>
                            <a:srgbClr val="132447"/>
                          </a:solidFill>
                        </a:defRPr>
                      </a:lvl1pPr>
                    </a:lstStyle>
                    <a:p>
                      <a:r>
                        <a:t>Inactif</a:t>
                      </a:r>
                    </a:p>
                  </p:txBody>
                </p:sp>
              </p:grpSp>
              <p:grpSp>
                <p:nvGrpSpPr>
                  <p:cNvPr id="279" name="Inactive"/>
                  <p:cNvGrpSpPr/>
                  <p:nvPr/>
                </p:nvGrpSpPr>
                <p:grpSpPr>
                  <a:xfrm>
                    <a:off x="864681" y="0"/>
                    <a:ext cx="932137" cy="928947"/>
                    <a:chOff x="-1" y="0"/>
                    <a:chExt cx="932136" cy="928946"/>
                  </a:xfrm>
                </p:grpSpPr>
                <p:sp>
                  <p:nvSpPr>
                    <p:cNvPr id="277" name="Cerchio"/>
                    <p:cNvSpPr/>
                    <p:nvPr/>
                  </p:nvSpPr>
                  <p:spPr>
                    <a:xfrm>
                      <a:off x="-2" y="-1"/>
                      <a:ext cx="932137" cy="928947"/>
                    </a:xfrm>
                    <a:prstGeom prst="ellipse">
                      <a:avLst/>
                    </a:prstGeom>
                    <a:solidFill>
                      <a:srgbClr val="A9A9A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sz="1600" b="1">
                          <a:solidFill>
                            <a:srgbClr val="132447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278" name="Inactive"/>
                    <p:cNvSpPr txBox="1"/>
                    <p:nvPr/>
                  </p:nvSpPr>
                  <p:spPr>
                    <a:xfrm>
                      <a:off x="136507" y="136041"/>
                      <a:ext cx="659119" cy="65686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0" tIns="0" rIns="0" bIns="0" numCol="1" anchor="ctr">
                      <a:normAutofit/>
                    </a:bodyPr>
                    <a:lstStyle>
                      <a:lvl1pPr>
                        <a:defRPr sz="1600" b="1">
                          <a:solidFill>
                            <a:srgbClr val="132447"/>
                          </a:solidFill>
                        </a:defRPr>
                      </a:lvl1pPr>
                    </a:lstStyle>
                    <a:p>
                      <a:r>
                        <a:t>Inactif</a:t>
                      </a:r>
                    </a:p>
                  </p:txBody>
                </p:sp>
              </p:grpSp>
              <p:sp>
                <p:nvSpPr>
                  <p:cNvPr id="280" name="Linea"/>
                  <p:cNvSpPr/>
                  <p:nvPr/>
                </p:nvSpPr>
                <p:spPr>
                  <a:xfrm flipH="1" flipV="1">
                    <a:off x="571641" y="2115614"/>
                    <a:ext cx="511903" cy="511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81" name="Linea"/>
                  <p:cNvSpPr/>
                  <p:nvPr/>
                </p:nvSpPr>
                <p:spPr>
                  <a:xfrm flipV="1">
                    <a:off x="571640" y="811763"/>
                    <a:ext cx="511903" cy="51190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</p:grpSp>
        <p:grpSp>
          <p:nvGrpSpPr>
            <p:cNvPr id="287" name="LEFT"/>
            <p:cNvGrpSpPr/>
            <p:nvPr/>
          </p:nvGrpSpPr>
          <p:grpSpPr>
            <a:xfrm>
              <a:off x="0" y="1169406"/>
              <a:ext cx="1805605" cy="652653"/>
              <a:chOff x="0" y="0"/>
              <a:chExt cx="1805604" cy="652651"/>
            </a:xfrm>
          </p:grpSpPr>
          <p:sp>
            <p:nvSpPr>
              <p:cNvPr id="285" name="Rettangolo arrotondato"/>
              <p:cNvSpPr/>
              <p:nvPr/>
            </p:nvSpPr>
            <p:spPr>
              <a:xfrm>
                <a:off x="0" y="-1"/>
                <a:ext cx="1805605" cy="652653"/>
              </a:xfrm>
              <a:prstGeom prst="roundRect">
                <a:avLst>
                  <a:gd name="adj" fmla="val 50000"/>
                </a:avLst>
              </a:prstGeom>
              <a:noFill/>
              <a:ln w="25400" cap="flat">
                <a:solidFill>
                  <a:srgbClr val="76D6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spcBef>
                    <a:spcPts val="700"/>
                  </a:spcBef>
                  <a:defRPr sz="19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6" name="LEFT"/>
              <p:cNvSpPr txBox="1"/>
              <p:nvPr/>
            </p:nvSpPr>
            <p:spPr>
              <a:xfrm>
                <a:off x="108277" y="180274"/>
                <a:ext cx="1589050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spcBef>
                    <a:spcPts val="700"/>
                  </a:spcBef>
                  <a:defRPr sz="19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GAUCHE</a:t>
                </a:r>
              </a:p>
            </p:txBody>
          </p:sp>
        </p:grpSp>
        <p:grpSp>
          <p:nvGrpSpPr>
            <p:cNvPr id="290" name="RIGHT"/>
            <p:cNvGrpSpPr/>
            <p:nvPr/>
          </p:nvGrpSpPr>
          <p:grpSpPr>
            <a:xfrm>
              <a:off x="17572076" y="1169406"/>
              <a:ext cx="1805606" cy="652653"/>
              <a:chOff x="0" y="0"/>
              <a:chExt cx="1805605" cy="652651"/>
            </a:xfrm>
          </p:grpSpPr>
          <p:sp>
            <p:nvSpPr>
              <p:cNvPr id="288" name="Rettangolo arrotondato"/>
              <p:cNvSpPr/>
              <p:nvPr/>
            </p:nvSpPr>
            <p:spPr>
              <a:xfrm>
                <a:off x="-1" y="-1"/>
                <a:ext cx="1805607" cy="652653"/>
              </a:xfrm>
              <a:prstGeom prst="roundRect">
                <a:avLst>
                  <a:gd name="adj" fmla="val 50000"/>
                </a:avLst>
              </a:prstGeom>
              <a:noFill/>
              <a:ln w="25400" cap="flat">
                <a:solidFill>
                  <a:srgbClr val="0096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spcBef>
                    <a:spcPts val="700"/>
                  </a:spcBef>
                  <a:defRPr sz="19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" name="RIGHT"/>
              <p:cNvSpPr txBox="1"/>
              <p:nvPr/>
            </p:nvSpPr>
            <p:spPr>
              <a:xfrm>
                <a:off x="108277" y="180274"/>
                <a:ext cx="1589050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spcBef>
                    <a:spcPts val="700"/>
                  </a:spcBef>
                  <a:defRPr sz="19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DROITE</a:t>
                </a:r>
              </a:p>
            </p:txBody>
          </p:sp>
        </p:grpSp>
        <p:sp>
          <p:nvSpPr>
            <p:cNvPr id="291" name="Linea"/>
            <p:cNvSpPr/>
            <p:nvPr/>
          </p:nvSpPr>
          <p:spPr>
            <a:xfrm rot="5400000">
              <a:off x="5997762" y="-247633"/>
              <a:ext cx="3543891" cy="403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94" y="0"/>
                  </a:moveTo>
                  <a:lnTo>
                    <a:pt x="0" y="52"/>
                  </a:lnTo>
                  <a:lnTo>
                    <a:pt x="129" y="21589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1F42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2" name="Linea"/>
            <p:cNvSpPr/>
            <p:nvPr/>
          </p:nvSpPr>
          <p:spPr>
            <a:xfrm rot="5400000">
              <a:off x="3148687" y="351254"/>
              <a:ext cx="4810838" cy="5013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6" y="0"/>
                  </a:moveTo>
                  <a:lnTo>
                    <a:pt x="0" y="8"/>
                  </a:lnTo>
                  <a:lnTo>
                    <a:pt x="130" y="21600"/>
                  </a:lnTo>
                  <a:lnTo>
                    <a:pt x="21600" y="21523"/>
                  </a:lnTo>
                </a:path>
              </a:pathLst>
            </a:custGeom>
            <a:noFill/>
            <a:ln w="25400" cap="flat">
              <a:solidFill>
                <a:srgbClr val="76D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3" name="Linea"/>
            <p:cNvSpPr/>
            <p:nvPr/>
          </p:nvSpPr>
          <p:spPr>
            <a:xfrm rot="16200000" flipH="1">
              <a:off x="12473512" y="-507508"/>
              <a:ext cx="3093315" cy="5013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6" y="0"/>
                  </a:moveTo>
                  <a:lnTo>
                    <a:pt x="0" y="8"/>
                  </a:lnTo>
                  <a:lnTo>
                    <a:pt x="203" y="21600"/>
                  </a:lnTo>
                  <a:lnTo>
                    <a:pt x="21600" y="21573"/>
                  </a:lnTo>
                </a:path>
              </a:pathLst>
            </a:custGeom>
            <a:noFill/>
            <a:ln w="254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" name="Linea"/>
            <p:cNvSpPr/>
            <p:nvPr/>
          </p:nvSpPr>
          <p:spPr>
            <a:xfrm flipH="1">
              <a:off x="15733286" y="5741539"/>
              <a:ext cx="775878" cy="212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85" y="21600"/>
                  </a:lnTo>
                  <a:lnTo>
                    <a:pt x="21600" y="21537"/>
                  </a:lnTo>
                </a:path>
              </a:pathLst>
            </a:custGeom>
            <a:noFill/>
            <a:ln w="254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98" name="bitcoin-unlock.jpeg" descr="bitcoin-unlock.jpeg"/>
          <p:cNvPicPr>
            <a:picLocks noChangeAspect="1"/>
          </p:cNvPicPr>
          <p:nvPr/>
        </p:nvPicPr>
        <p:blipFill>
          <a:blip r:embed="rId2">
            <a:extLst/>
          </a:blip>
          <a:srcRect l="49198" r="11730"/>
          <a:stretch>
            <a:fillRect/>
          </a:stretch>
        </p:blipFill>
        <p:spPr>
          <a:xfrm rot="10800000">
            <a:off x="12882336" y="1052668"/>
            <a:ext cx="7323537" cy="1098548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TextBox 15"/>
          <p:cNvSpPr txBox="1"/>
          <p:nvPr/>
        </p:nvSpPr>
        <p:spPr>
          <a:xfrm>
            <a:off x="1693140" y="1908748"/>
            <a:ext cx="9461501" cy="2285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defRPr sz="8000" b="1" cap="all" spc="400">
                <a:solidFill>
                  <a:srgbClr val="FFFFFF"/>
                </a:solidFill>
              </a:defRPr>
            </a:pPr>
            <a:r>
              <a:t>Comment </a:t>
            </a:r>
            <a:r>
              <a:rPr>
                <a:solidFill>
                  <a:srgbClr val="01F42E"/>
                </a:solidFill>
              </a:rPr>
              <a:t>déverrouiller</a:t>
            </a:r>
          </a:p>
        </p:txBody>
      </p:sp>
      <p:sp>
        <p:nvSpPr>
          <p:cNvPr id="300" name="Have at least:…"/>
          <p:cNvSpPr txBox="1">
            <a:spLocks noGrp="1"/>
          </p:cNvSpPr>
          <p:nvPr>
            <p:ph type="body" sz="half" idx="4294967295"/>
          </p:nvPr>
        </p:nvSpPr>
        <p:spPr>
          <a:xfrm>
            <a:off x="1693139" y="5112715"/>
            <a:ext cx="10162283" cy="6692970"/>
          </a:xfrm>
          <a:prstGeom prst="rect">
            <a:avLst/>
          </a:prstGeom>
        </p:spPr>
        <p:txBody>
          <a:bodyPr lIns="45718" tIns="45718" rIns="45718" bIns="45718" anchor="t"/>
          <a:lstStyle/>
          <a:p>
            <a:pPr marL="0" indent="0" defTabSz="914400">
              <a:lnSpc>
                <a:spcPct val="140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pPr>
            <a:r>
              <a:t>Avoir au moins </a:t>
            </a:r>
            <a:r>
              <a:rPr sz="3000" b="0"/>
              <a:t>:</a:t>
            </a:r>
            <a:endParaRPr sz="3000"/>
          </a:p>
          <a:p>
            <a:pPr marL="0" indent="0" defTabSz="914400">
              <a:lnSpc>
                <a:spcPct val="140000"/>
              </a:lnSpc>
              <a:spcBef>
                <a:spcPts val="0"/>
              </a:spcBef>
              <a:buSzTx/>
              <a:buNone/>
              <a:defRPr sz="3100">
                <a:solidFill>
                  <a:srgbClr val="FFFFFF"/>
                </a:solidFill>
              </a:defRPr>
            </a:pPr>
            <a:r>
              <a:t>1 package de 100 $ sur votre position</a:t>
            </a:r>
            <a:endParaRPr sz="3000"/>
          </a:p>
          <a:p>
            <a:pPr marL="0" indent="0" defTabSz="914400">
              <a:lnSpc>
                <a:spcPct val="140000"/>
              </a:lnSpc>
              <a:spcBef>
                <a:spcPts val="0"/>
              </a:spcBef>
              <a:buSzTx/>
              <a:buNone/>
              <a:defRPr sz="3100">
                <a:solidFill>
                  <a:srgbClr val="FFFFFF"/>
                </a:solidFill>
              </a:defRPr>
            </a:pPr>
            <a:r>
              <a:t>3 utilisateurs directs actifs avec 100 $.</a:t>
            </a:r>
            <a:endParaRPr sz="3000"/>
          </a:p>
          <a:p>
            <a:pPr marL="0" indent="0" defTabSz="914400">
              <a:lnSpc>
                <a:spcPct val="140000"/>
              </a:lnSpc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</a:defRPr>
            </a:pPr>
            <a:endParaRPr sz="3000"/>
          </a:p>
          <a:p>
            <a:pPr marL="0" indent="0" defTabSz="914400">
              <a:lnSpc>
                <a:spcPct val="140000"/>
              </a:lnSpc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</a:defRPr>
            </a:pPr>
            <a:r>
              <a:t>Recevoir des commissions de récompense accélère l'atteinte de la Production d'extraction Max de votre package = les commissions de parrainage sont ajoutées à la production du package, et une fois que la Production d'extraction Max est atteinte, le package se ferme.</a:t>
            </a:r>
          </a:p>
        </p:txBody>
      </p:sp>
      <p:pic>
        <p:nvPicPr>
          <p:cNvPr id="301" name="bitcoin-unlock.jpeg" descr="bitcoin-unlock.jpeg"/>
          <p:cNvPicPr>
            <a:picLocks noChangeAspect="1"/>
          </p:cNvPicPr>
          <p:nvPr/>
        </p:nvPicPr>
        <p:blipFill>
          <a:blip r:embed="rId2">
            <a:extLst/>
          </a:blip>
          <a:srcRect l="7421" r="53506"/>
          <a:stretch>
            <a:fillRect/>
          </a:stretch>
        </p:blipFill>
        <p:spPr>
          <a:xfrm rot="10800000">
            <a:off x="20730937" y="1052668"/>
            <a:ext cx="7323537" cy="10985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04" name="Dromos-crypto.jpg" descr="Dromos-crypto.jpg"/>
          <p:cNvPicPr>
            <a:picLocks noChangeAspect="1"/>
          </p:cNvPicPr>
          <p:nvPr/>
        </p:nvPicPr>
        <p:blipFill>
          <a:blip r:embed="rId2">
            <a:extLst/>
          </a:blip>
          <a:srcRect l="38599" t="5855" r="42" b="5854"/>
          <a:stretch>
            <a:fillRect/>
          </a:stretch>
        </p:blipFill>
        <p:spPr>
          <a:xfrm>
            <a:off x="1237527" y="1972234"/>
            <a:ext cx="10800531" cy="994214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4. Leadership pool"/>
          <p:cNvSpPr txBox="1"/>
          <p:nvPr/>
        </p:nvSpPr>
        <p:spPr>
          <a:xfrm>
            <a:off x="13255277" y="3306329"/>
            <a:ext cx="9768691" cy="244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defRPr sz="8600" b="1" cap="all" spc="430">
                <a:solidFill>
                  <a:srgbClr val="FFFFFF"/>
                </a:solidFill>
              </a:defRPr>
            </a:pPr>
            <a:r>
              <a:t>4. </a:t>
            </a:r>
            <a:r>
              <a:rPr>
                <a:solidFill>
                  <a:srgbClr val="01F42E"/>
                </a:solidFill>
              </a:rPr>
              <a:t>Pool</a:t>
            </a:r>
            <a:r>
              <a:t> de dirigeants</a:t>
            </a:r>
          </a:p>
        </p:txBody>
      </p:sp>
      <p:sp>
        <p:nvSpPr>
          <p:cNvPr id="306" name="You will receive a monthly % of the total turnover of the Company.…"/>
          <p:cNvSpPr txBox="1"/>
          <p:nvPr/>
        </p:nvSpPr>
        <p:spPr>
          <a:xfrm>
            <a:off x="13255277" y="6492447"/>
            <a:ext cx="9251898" cy="5105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9386" indent="-289386" algn="l" defTabSz="914400">
              <a:lnSpc>
                <a:spcPct val="120000"/>
              </a:lnSpc>
              <a:buClr>
                <a:srgbClr val="01F42E"/>
              </a:buClr>
              <a:buSzPct val="125000"/>
              <a:buChar char="•"/>
              <a:defRPr sz="3500">
                <a:solidFill>
                  <a:srgbClr val="FFFFFF"/>
                </a:solidFill>
              </a:defRPr>
            </a:pPr>
            <a:r>
              <a:t>Vous recevrez un % mensuel du chiffre d'affaires total de la société. </a:t>
            </a:r>
          </a:p>
          <a:p>
            <a:pPr marL="289386" indent="-289386" algn="l" defTabSz="914400">
              <a:lnSpc>
                <a:spcPct val="120000"/>
              </a:lnSpc>
              <a:buClr>
                <a:srgbClr val="01F42E"/>
              </a:buClr>
              <a:buSzPct val="125000"/>
              <a:buChar char="•"/>
              <a:defRPr sz="3500">
                <a:solidFill>
                  <a:srgbClr val="FFFFFF"/>
                </a:solidFill>
              </a:defRPr>
            </a:pPr>
            <a:r>
              <a:t>Pour être éligible, vous devez réaliser un chiffre d'affaires total en volume avec 50% de règles (le chiffre d'affaires maximum comptabilisé à partir d'une jambe est de 50%).</a:t>
            </a:r>
          </a:p>
          <a:p>
            <a:pPr marL="289386" indent="-289386" algn="l" defTabSz="914400">
              <a:lnSpc>
                <a:spcPct val="120000"/>
              </a:lnSpc>
              <a:buClr>
                <a:srgbClr val="01F42E"/>
              </a:buClr>
              <a:buSzPct val="125000"/>
              <a:buChar char="•"/>
              <a:defRPr sz="3500">
                <a:solidFill>
                  <a:srgbClr val="FFFFFF"/>
                </a:solidFill>
              </a:defRPr>
            </a:pPr>
            <a:r>
              <a:t>Basé sur le chiffre d'affaires annuel.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graphicFrame>
        <p:nvGraphicFramePr>
          <p:cNvPr id="309" name="Google Shape;106;p7"/>
          <p:cNvGraphicFramePr/>
          <p:nvPr/>
        </p:nvGraphicFramePr>
        <p:xfrm>
          <a:off x="2498679" y="2235321"/>
          <a:ext cx="19386641" cy="924535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6083830"/>
                <a:gridCol w="13302811"/>
              </a:tblGrid>
              <a:tr h="1332324">
                <a:tc>
                  <a:txBody>
                    <a:bodyPr/>
                    <a:lstStyle/>
                    <a:p>
                      <a:pPr algn="l" defTabSz="914400">
                        <a:defRPr sz="3500" b="1">
                          <a:solidFill>
                            <a:srgbClr val="132447"/>
                          </a:solidFill>
                        </a:defRPr>
                      </a:pPr>
                      <a:r>
                        <a:t>1% Pool de bronze*</a:t>
                      </a:r>
                    </a:p>
                  </a:txBody>
                  <a:tcPr marL="381000" marR="381000" marT="381000" marB="381000" anchor="ctr" horzOverflow="overflow">
                    <a:lnT w="25400">
                      <a:solidFill>
                        <a:srgbClr val="01F42E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marL="190500" indent="-190500" algn="l" defTabSz="914400">
                        <a:defRPr sz="1800"/>
                      </a:pPr>
                      <a:r>
                        <a:rPr sz="3500">
                          <a:solidFill>
                            <a:srgbClr val="FFFFFF"/>
                          </a:solidFill>
                        </a:rPr>
                        <a:t>Volume de l'équipe 50 000</a:t>
                      </a:r>
                    </a:p>
                  </a:txBody>
                  <a:tcPr marL="317500" marR="317500" marT="317500" marB="317500" anchor="ctr" horzOverflow="overflow">
                    <a:lnR w="12700">
                      <a:solidFill>
                        <a:srgbClr val="01F42E"/>
                      </a:solidFill>
                      <a:miter lim="400000"/>
                    </a:lnR>
                    <a:lnT w="25400">
                      <a:solidFill>
                        <a:srgbClr val="01F42E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1614298">
                <a:tc>
                  <a:txBody>
                    <a:bodyPr/>
                    <a:lstStyle/>
                    <a:p>
                      <a:pPr algn="l" defTabSz="914400">
                        <a:defRPr sz="3500" b="1">
                          <a:solidFill>
                            <a:srgbClr val="132447"/>
                          </a:solidFill>
                        </a:defRPr>
                      </a:pPr>
                      <a:r>
                        <a:t>1% Pool  d’argent*</a:t>
                      </a:r>
                    </a:p>
                  </a:txBody>
                  <a:tcPr marL="381000" marR="381000" marT="381000" marB="38100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marL="190500" indent="-190500" algn="l" defTabSz="914400">
                        <a:defRPr sz="3500">
                          <a:solidFill>
                            <a:srgbClr val="FFFFFF"/>
                          </a:solidFill>
                        </a:defRPr>
                      </a:pPr>
                      <a:r>
                        <a:t>100,000 volume, 2 Bronze dans 2 équipes différentes </a:t>
                      </a:r>
                    </a:p>
                  </a:txBody>
                  <a:tcPr marL="317500" marR="317500" marT="317500" marB="317500" anchor="ctr" horzOverflow="overflow">
                    <a:lnR w="12700">
                      <a:solidFill>
                        <a:srgbClr val="01F42E"/>
                      </a:solidFill>
                      <a:miter lim="400000"/>
                    </a:lnR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1614298">
                <a:tc>
                  <a:txBody>
                    <a:bodyPr/>
                    <a:lstStyle/>
                    <a:p>
                      <a:pPr algn="l" defTabSz="914400">
                        <a:defRPr sz="3500" b="1">
                          <a:solidFill>
                            <a:srgbClr val="132447"/>
                          </a:solidFill>
                        </a:defRPr>
                      </a:pPr>
                      <a:r>
                        <a:t>1% Pool D’or*</a:t>
                      </a:r>
                    </a:p>
                  </a:txBody>
                  <a:tcPr marL="381000" marR="381000" marT="381000" marB="38100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marL="190500" indent="-190500" algn="l" defTabSz="914400">
                        <a:defRPr sz="3500">
                          <a:solidFill>
                            <a:srgbClr val="FFFFFF"/>
                          </a:solidFill>
                        </a:defRPr>
                      </a:pPr>
                      <a:r>
                        <a:t>250,000 volume, 2 Or de 2 équipes différentes</a:t>
                      </a:r>
                    </a:p>
                  </a:txBody>
                  <a:tcPr marL="317500" marR="317500" marT="317500" marB="317500" anchor="ctr" horzOverflow="overflow">
                    <a:lnR w="12700">
                      <a:solidFill>
                        <a:srgbClr val="01F42E"/>
                      </a:solidFill>
                      <a:miter lim="400000"/>
                    </a:lnR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1614298">
                <a:tc>
                  <a:txBody>
                    <a:bodyPr/>
                    <a:lstStyle/>
                    <a:p>
                      <a:pPr algn="l" defTabSz="914400">
                        <a:defRPr sz="3500" b="1">
                          <a:solidFill>
                            <a:srgbClr val="132447"/>
                          </a:solidFill>
                        </a:defRPr>
                      </a:pPr>
                      <a:r>
                        <a:t>1% Rubis*</a:t>
                      </a:r>
                    </a:p>
                  </a:txBody>
                  <a:tcPr marL="381000" marR="381000" marT="381000" marB="38100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marL="190500" indent="-190500" algn="l" defTabSz="914400">
                        <a:defRPr sz="3500">
                          <a:solidFill>
                            <a:srgbClr val="FFFFFF"/>
                          </a:solidFill>
                        </a:defRPr>
                      </a:pPr>
                      <a:r>
                        <a:t>500,000 volume, 2 or de 2 équipes différentes</a:t>
                      </a:r>
                    </a:p>
                  </a:txBody>
                  <a:tcPr marL="317500" marR="317500" marT="317500" marB="317500" anchor="ctr" horzOverflow="overflow">
                    <a:lnR w="12700">
                      <a:solidFill>
                        <a:srgbClr val="01F42E"/>
                      </a:solidFill>
                      <a:miter lim="400000"/>
                    </a:lnR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1737814">
                <a:tc>
                  <a:txBody>
                    <a:bodyPr/>
                    <a:lstStyle/>
                    <a:p>
                      <a:pPr algn="l" defTabSz="914400">
                        <a:defRPr sz="3500" b="1">
                          <a:solidFill>
                            <a:srgbClr val="132447"/>
                          </a:solidFill>
                        </a:defRPr>
                      </a:pPr>
                      <a:r>
                        <a:t>2% Diamant*</a:t>
                      </a:r>
                    </a:p>
                  </a:txBody>
                  <a:tcPr marL="381000" marR="381000" marT="381000" marB="38100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marL="190500" indent="-190500" algn="l" defTabSz="914400">
                        <a:defRPr sz="3500">
                          <a:solidFill>
                            <a:srgbClr val="FFFFFF"/>
                          </a:solidFill>
                        </a:defRPr>
                      </a:pPr>
                      <a:r>
                        <a:t>1 M volume de vente totale, 2 Rubis dans 2  équipes differentes </a:t>
                      </a:r>
                    </a:p>
                  </a:txBody>
                  <a:tcPr marL="317500" marR="317500" marT="317500" marB="317500" anchor="ctr" horzOverflow="overflow">
                    <a:lnR w="12700">
                      <a:solidFill>
                        <a:srgbClr val="01F42E"/>
                      </a:solidFill>
                      <a:miter lim="400000"/>
                    </a:lnR>
                    <a:lnT w="127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1332324">
                <a:tc>
                  <a:txBody>
                    <a:bodyPr/>
                    <a:lstStyle/>
                    <a:p>
                      <a:pPr algn="l" defTabSz="914400">
                        <a:defRPr sz="3500" b="1">
                          <a:solidFill>
                            <a:srgbClr val="132447"/>
                          </a:solidFill>
                        </a:defRPr>
                      </a:pPr>
                      <a:r>
                        <a:t>2% Diamant noir*</a:t>
                      </a:r>
                    </a:p>
                  </a:txBody>
                  <a:tcPr marL="381000" marR="381000" marT="381000" marB="381000" anchor="ctr" horzOverflow="overflow">
                    <a:lnT w="127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01F42E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marL="190500" indent="-190500" algn="l" defTabSz="914400">
                        <a:defRPr sz="3500">
                          <a:solidFill>
                            <a:srgbClr val="FFFFFF"/>
                          </a:solidFill>
                        </a:defRPr>
                      </a:pPr>
                      <a:r>
                        <a:t>3 Diamants en 3 lignes différentes </a:t>
                      </a:r>
                    </a:p>
                  </a:txBody>
                  <a:tcPr marL="317500" marR="317500" marT="317500" marB="317500" anchor="ctr" horzOverflow="overflow">
                    <a:lnR w="12700">
                      <a:solidFill>
                        <a:srgbClr val="01F42E"/>
                      </a:solidFill>
                      <a:miter lim="400000"/>
                    </a:lnR>
                    <a:lnT w="127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01F42E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0" name="*1000 personnel, 3 actif direct"/>
          <p:cNvSpPr txBox="1"/>
          <p:nvPr/>
        </p:nvSpPr>
        <p:spPr>
          <a:xfrm>
            <a:off x="3822641" y="11541531"/>
            <a:ext cx="16738718" cy="736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>
                <a:solidFill>
                  <a:srgbClr val="FFFFFF"/>
                </a:solidFill>
              </a:defRPr>
            </a:lvl1pPr>
          </a:lstStyle>
          <a:p>
            <a:r>
              <a:t>*1000 personnel, 3 actif direct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erchio"/>
          <p:cNvSpPr/>
          <p:nvPr/>
        </p:nvSpPr>
        <p:spPr>
          <a:xfrm>
            <a:off x="1961566" y="5080213"/>
            <a:ext cx="4815449" cy="4815451"/>
          </a:xfrm>
          <a:prstGeom prst="ellipse">
            <a:avLst/>
          </a:prstGeom>
          <a:ln w="25400">
            <a:solidFill>
              <a:srgbClr val="01F42E"/>
            </a:solidFill>
            <a:miter/>
          </a:ln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14" name="TextBox 15"/>
          <p:cNvSpPr txBox="1"/>
          <p:nvPr/>
        </p:nvSpPr>
        <p:spPr>
          <a:xfrm>
            <a:off x="1849215" y="2544116"/>
            <a:ext cx="20685570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90000"/>
              </a:lnSpc>
              <a:defRPr sz="9000" b="1" cap="all">
                <a:solidFill>
                  <a:srgbClr val="FFFFFF"/>
                </a:solidFill>
              </a:defRPr>
            </a:pPr>
            <a:r>
              <a:t>Comment </a:t>
            </a:r>
            <a:r>
              <a:rPr>
                <a:solidFill>
                  <a:schemeClr val="accent3"/>
                </a:solidFill>
              </a:rPr>
              <a:t>débuter</a:t>
            </a:r>
          </a:p>
        </p:txBody>
      </p:sp>
      <p:sp>
        <p:nvSpPr>
          <p:cNvPr id="315" name="TextBox 15"/>
          <p:cNvSpPr txBox="1"/>
          <p:nvPr/>
        </p:nvSpPr>
        <p:spPr>
          <a:xfrm>
            <a:off x="2479107" y="7602442"/>
            <a:ext cx="3780361" cy="115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914400">
              <a:lnSpc>
                <a:spcPct val="90000"/>
              </a:lnSpc>
              <a:defRPr sz="3700" b="1">
                <a:solidFill>
                  <a:srgbClr val="FFFFFF"/>
                </a:solidFill>
              </a:defRPr>
            </a:lvl1pPr>
          </a:lstStyle>
          <a:p>
            <a:r>
              <a:t>Enregistrez vous</a:t>
            </a:r>
          </a:p>
        </p:txBody>
      </p:sp>
      <p:sp>
        <p:nvSpPr>
          <p:cNvPr id="316" name="TextBox 15"/>
          <p:cNvSpPr txBox="1"/>
          <p:nvPr/>
        </p:nvSpPr>
        <p:spPr>
          <a:xfrm>
            <a:off x="2839632" y="5773259"/>
            <a:ext cx="305931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lnSpc>
                <a:spcPct val="90000"/>
              </a:lnSpc>
              <a:defRPr sz="9000" b="1">
                <a:solidFill>
                  <a:srgbClr val="01F42E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317" name="Cerchio"/>
          <p:cNvSpPr/>
          <p:nvPr/>
        </p:nvSpPr>
        <p:spPr>
          <a:xfrm>
            <a:off x="7176707" y="5080213"/>
            <a:ext cx="4815449" cy="4815451"/>
          </a:xfrm>
          <a:prstGeom prst="ellipse">
            <a:avLst/>
          </a:prstGeom>
          <a:ln w="25400">
            <a:solidFill>
              <a:srgbClr val="01F42E"/>
            </a:solidFill>
            <a:miter/>
          </a:ln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8" name="Cerchio"/>
          <p:cNvSpPr/>
          <p:nvPr/>
        </p:nvSpPr>
        <p:spPr>
          <a:xfrm>
            <a:off x="12391846" y="5080213"/>
            <a:ext cx="4815449" cy="4815451"/>
          </a:xfrm>
          <a:prstGeom prst="ellipse">
            <a:avLst/>
          </a:prstGeom>
          <a:ln w="25400">
            <a:solidFill>
              <a:srgbClr val="01F42E"/>
            </a:solidFill>
            <a:miter/>
          </a:ln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9" name="Cerchio"/>
          <p:cNvSpPr/>
          <p:nvPr/>
        </p:nvSpPr>
        <p:spPr>
          <a:xfrm>
            <a:off x="17606987" y="5080213"/>
            <a:ext cx="4815449" cy="4815451"/>
          </a:xfrm>
          <a:prstGeom prst="ellipse">
            <a:avLst/>
          </a:prstGeom>
          <a:ln w="25400">
            <a:solidFill>
              <a:srgbClr val="01F42E"/>
            </a:solidFill>
            <a:miter/>
          </a:ln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" name="TextBox 15"/>
          <p:cNvSpPr txBox="1"/>
          <p:nvPr/>
        </p:nvSpPr>
        <p:spPr>
          <a:xfrm>
            <a:off x="7694249" y="7602442"/>
            <a:ext cx="3780361" cy="115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914400">
              <a:lnSpc>
                <a:spcPct val="90000"/>
              </a:lnSpc>
              <a:defRPr sz="3700" b="1">
                <a:solidFill>
                  <a:srgbClr val="FFFFFF"/>
                </a:solidFill>
              </a:defRPr>
            </a:pPr>
            <a:r>
              <a:t>Déposer  </a:t>
            </a:r>
          </a:p>
          <a:p>
            <a:pPr defTabSz="914400">
              <a:lnSpc>
                <a:spcPct val="90000"/>
              </a:lnSpc>
              <a:defRPr sz="3700" b="1">
                <a:solidFill>
                  <a:srgbClr val="FFFFFF"/>
                </a:solidFill>
              </a:defRPr>
            </a:pPr>
            <a:r>
              <a:t>l'USDT</a:t>
            </a:r>
          </a:p>
        </p:txBody>
      </p:sp>
      <p:sp>
        <p:nvSpPr>
          <p:cNvPr id="321" name="TextBox 15"/>
          <p:cNvSpPr txBox="1"/>
          <p:nvPr/>
        </p:nvSpPr>
        <p:spPr>
          <a:xfrm>
            <a:off x="8054774" y="5773259"/>
            <a:ext cx="305931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lnSpc>
                <a:spcPct val="90000"/>
              </a:lnSpc>
              <a:defRPr sz="9000" b="1">
                <a:solidFill>
                  <a:srgbClr val="01F42E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322" name="TextBox 15"/>
          <p:cNvSpPr txBox="1"/>
          <p:nvPr/>
        </p:nvSpPr>
        <p:spPr>
          <a:xfrm>
            <a:off x="12948560" y="7350982"/>
            <a:ext cx="3780361" cy="1656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914400">
              <a:lnSpc>
                <a:spcPct val="90000"/>
              </a:lnSpc>
              <a:defRPr sz="3700" b="1">
                <a:solidFill>
                  <a:srgbClr val="FFFFFF"/>
                </a:solidFill>
              </a:defRPr>
            </a:lvl1pPr>
          </a:lstStyle>
          <a:p>
            <a:r>
              <a:t>Acheter un package d’extraction</a:t>
            </a:r>
          </a:p>
        </p:txBody>
      </p:sp>
      <p:sp>
        <p:nvSpPr>
          <p:cNvPr id="323" name="TextBox 15"/>
          <p:cNvSpPr txBox="1"/>
          <p:nvPr/>
        </p:nvSpPr>
        <p:spPr>
          <a:xfrm>
            <a:off x="13269914" y="5749526"/>
            <a:ext cx="305931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lnSpc>
                <a:spcPct val="90000"/>
              </a:lnSpc>
              <a:defRPr sz="9000" b="1">
                <a:solidFill>
                  <a:srgbClr val="01F42E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324" name="TextBox 15"/>
          <p:cNvSpPr txBox="1"/>
          <p:nvPr/>
        </p:nvSpPr>
        <p:spPr>
          <a:xfrm>
            <a:off x="18124532" y="7437342"/>
            <a:ext cx="3780361" cy="115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914400">
              <a:lnSpc>
                <a:spcPct val="90000"/>
              </a:lnSpc>
              <a:defRPr sz="3700" b="1">
                <a:solidFill>
                  <a:srgbClr val="FFFFFF"/>
                </a:solidFill>
              </a:defRPr>
            </a:lvl1pPr>
          </a:lstStyle>
          <a:p>
            <a:r>
              <a:t>Partager le produit</a:t>
            </a:r>
          </a:p>
        </p:txBody>
      </p:sp>
      <p:sp>
        <p:nvSpPr>
          <p:cNvPr id="325" name="TextBox 15"/>
          <p:cNvSpPr txBox="1"/>
          <p:nvPr/>
        </p:nvSpPr>
        <p:spPr>
          <a:xfrm>
            <a:off x="18485056" y="5749526"/>
            <a:ext cx="3059313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lnSpc>
                <a:spcPct val="90000"/>
              </a:lnSpc>
              <a:defRPr sz="9000" b="1">
                <a:solidFill>
                  <a:srgbClr val="01F42E"/>
                </a:solidFill>
              </a:defRPr>
            </a:lvl1pPr>
          </a:lstStyle>
          <a:p>
            <a:r>
              <a:t>04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28" name="1 Week only to qualify for FOMO Linear Plan™"/>
          <p:cNvSpPr txBox="1"/>
          <p:nvPr/>
        </p:nvSpPr>
        <p:spPr>
          <a:xfrm>
            <a:off x="3340950" y="2864585"/>
            <a:ext cx="17702100" cy="77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lnSpc>
                <a:spcPct val="120000"/>
              </a:lnSpc>
              <a:defRPr sz="4500" b="1">
                <a:solidFill>
                  <a:srgbClr val="01F42E"/>
                </a:solidFill>
              </a:defRPr>
            </a:lvl1pPr>
          </a:lstStyle>
          <a:p>
            <a:r>
              <a:t>1 semaine seulement pour bénéficier du Plan Linéaire FOMO ™ </a:t>
            </a:r>
          </a:p>
        </p:txBody>
      </p:sp>
      <p:sp>
        <p:nvSpPr>
          <p:cNvPr id="329" name="Have at least…"/>
          <p:cNvSpPr txBox="1"/>
          <p:nvPr/>
        </p:nvSpPr>
        <p:spPr>
          <a:xfrm>
            <a:off x="918781" y="5020439"/>
            <a:ext cx="22546438" cy="546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9000" b="1" cap="all">
                <a:solidFill>
                  <a:srgbClr val="FFFFFF"/>
                </a:solidFill>
              </a:defRPr>
            </a:pPr>
            <a:r>
              <a:t>Disposer d’au</a:t>
            </a:r>
            <a:r>
              <a:rPr>
                <a:solidFill>
                  <a:schemeClr val="accent3"/>
                </a:solidFill>
              </a:rPr>
              <a:t> </a:t>
            </a:r>
            <a:r>
              <a:rPr>
                <a:solidFill>
                  <a:srgbClr val="01F42E"/>
                </a:solidFill>
              </a:rPr>
              <a:t>moins</a:t>
            </a:r>
          </a:p>
          <a:p>
            <a:pPr defTabSz="457200">
              <a:lnSpc>
                <a:spcPct val="80000"/>
              </a:lnSpc>
              <a:defRPr sz="9000" b="1" cap="all">
                <a:solidFill>
                  <a:srgbClr val="FFFFFF"/>
                </a:solidFill>
              </a:defRPr>
            </a:pPr>
            <a:endParaRPr>
              <a:solidFill>
                <a:srgbClr val="01F42E"/>
              </a:solidFill>
            </a:endParaRPr>
          </a:p>
          <a:p>
            <a:pPr defTabSz="457200">
              <a:lnSpc>
                <a:spcPct val="80000"/>
              </a:lnSpc>
              <a:defRPr sz="8000" b="1">
                <a:solidFill>
                  <a:srgbClr val="FFFFFF"/>
                </a:solidFill>
              </a:defRPr>
            </a:pPr>
            <a:r>
              <a:t>1 package de 100 $ sur votre position</a:t>
            </a:r>
            <a:br/>
            <a:r>
              <a:t>+ </a:t>
            </a:r>
          </a:p>
          <a:p>
            <a:pPr defTabSz="457200">
              <a:lnSpc>
                <a:spcPct val="80000"/>
              </a:lnSpc>
              <a:defRPr sz="8000" b="1">
                <a:solidFill>
                  <a:srgbClr val="FFFFFF"/>
                </a:solidFill>
              </a:defRPr>
            </a:pPr>
            <a:r>
              <a:t>3 actif direct avec 100 $</a:t>
            </a:r>
          </a:p>
        </p:txBody>
      </p:sp>
      <p:grpSp>
        <p:nvGrpSpPr>
          <p:cNvPr id="333" name="Raggruppa"/>
          <p:cNvGrpSpPr/>
          <p:nvPr/>
        </p:nvGrpSpPr>
        <p:grpSpPr>
          <a:xfrm>
            <a:off x="11777556" y="4402029"/>
            <a:ext cx="828891" cy="165785"/>
            <a:chOff x="-1" y="-1"/>
            <a:chExt cx="828890" cy="165784"/>
          </a:xfrm>
        </p:grpSpPr>
        <p:sp>
          <p:nvSpPr>
            <p:cNvPr id="330" name="Cerchio"/>
            <p:cNvSpPr/>
            <p:nvPr/>
          </p:nvSpPr>
          <p:spPr>
            <a:xfrm>
              <a:off x="331554" y="-2"/>
              <a:ext cx="165781" cy="165785"/>
            </a:xfrm>
            <a:prstGeom prst="ellipse">
              <a:avLst/>
            </a:prstGeom>
            <a:solidFill>
              <a:srgbClr val="01F4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spcBef>
                  <a:spcPts val="1200"/>
                </a:spcBef>
                <a:defRPr sz="2400" b="1" spc="-48">
                  <a:solidFill>
                    <a:srgbClr val="A6AAA9"/>
                  </a:solidFill>
                </a:defRPr>
              </a:pPr>
              <a:endParaRPr/>
            </a:p>
          </p:txBody>
        </p:sp>
        <p:sp>
          <p:nvSpPr>
            <p:cNvPr id="331" name="Cerchio"/>
            <p:cNvSpPr/>
            <p:nvPr/>
          </p:nvSpPr>
          <p:spPr>
            <a:xfrm>
              <a:off x="-2" y="-2"/>
              <a:ext cx="165781" cy="165785"/>
            </a:xfrm>
            <a:prstGeom prst="ellipse">
              <a:avLst/>
            </a:prstGeom>
            <a:solidFill>
              <a:srgbClr val="01F4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spcBef>
                  <a:spcPts val="1200"/>
                </a:spcBef>
                <a:defRPr sz="2400" b="1" spc="-48">
                  <a:solidFill>
                    <a:srgbClr val="A6AAA9"/>
                  </a:solidFill>
                </a:defRPr>
              </a:pPr>
              <a:endParaRPr/>
            </a:p>
          </p:txBody>
        </p:sp>
        <p:sp>
          <p:nvSpPr>
            <p:cNvPr id="332" name="Cerchio"/>
            <p:cNvSpPr/>
            <p:nvPr/>
          </p:nvSpPr>
          <p:spPr>
            <a:xfrm>
              <a:off x="663109" y="-2"/>
              <a:ext cx="165781" cy="165785"/>
            </a:xfrm>
            <a:prstGeom prst="ellipse">
              <a:avLst/>
            </a:prstGeom>
            <a:solidFill>
              <a:srgbClr val="01F4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spcBef>
                  <a:spcPts val="1200"/>
                </a:spcBef>
                <a:defRPr sz="2400" b="1" spc="-48">
                  <a:solidFill>
                    <a:srgbClr val="A6AAA9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2" animBg="1" advAuto="0"/>
      <p:bldP spid="329" grpId="1" animBg="1" advAuto="0"/>
      <p:bldP spid="333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971759" y="12745718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76" name="Picture Placeholder 2" descr="Picture Placeholder 2"/>
          <p:cNvPicPr>
            <a:picLocks noChangeAspect="1"/>
          </p:cNvPicPr>
          <p:nvPr/>
        </p:nvPicPr>
        <p:blipFill>
          <a:blip r:embed="rId2">
            <a:extLst/>
          </a:blip>
          <a:srcRect l="307" r="34980"/>
          <a:stretch>
            <a:fillRect/>
          </a:stretch>
        </p:blipFill>
        <p:spPr>
          <a:xfrm>
            <a:off x="11110910" y="20893"/>
            <a:ext cx="13273090" cy="13674215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What are we talking about today"/>
          <p:cNvSpPr txBox="1"/>
          <p:nvPr/>
        </p:nvSpPr>
        <p:spPr>
          <a:xfrm>
            <a:off x="1977742" y="2798404"/>
            <a:ext cx="8204201" cy="304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400" b="1" cap="all" spc="370">
                <a:solidFill>
                  <a:srgbClr val="FFFFFF"/>
                </a:solidFill>
              </a:defRPr>
            </a:pPr>
            <a:r>
              <a:t>De quoi </a:t>
            </a:r>
            <a:r>
              <a:rPr>
                <a:solidFill>
                  <a:srgbClr val="01F42E"/>
                </a:solidFill>
              </a:rPr>
              <a:t>parlons</a:t>
            </a:r>
            <a:r>
              <a:t>-nous aujourd'hui?</a:t>
            </a:r>
          </a:p>
        </p:txBody>
      </p:sp>
      <p:sp>
        <p:nvSpPr>
          <p:cNvPr id="78" name="1 - The FOMOEX company…"/>
          <p:cNvSpPr txBox="1"/>
          <p:nvPr/>
        </p:nvSpPr>
        <p:spPr>
          <a:xfrm>
            <a:off x="1977742" y="7139879"/>
            <a:ext cx="7835204" cy="463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3500">
                <a:solidFill>
                  <a:srgbClr val="FFFFFF"/>
                </a:solidFill>
              </a:defRPr>
            </a:pPr>
            <a:r>
              <a:t>1 - La société FOMOEX</a:t>
            </a:r>
          </a:p>
          <a:p>
            <a:pPr algn="l">
              <a:lnSpc>
                <a:spcPct val="150000"/>
              </a:lnSpc>
              <a:defRPr sz="3500">
                <a:solidFill>
                  <a:srgbClr val="FFFFFF"/>
                </a:solidFill>
              </a:defRPr>
            </a:pPr>
            <a:r>
              <a:t>2 - Le produit</a:t>
            </a:r>
          </a:p>
          <a:p>
            <a:pPr algn="l">
              <a:lnSpc>
                <a:spcPct val="150000"/>
              </a:lnSpc>
              <a:defRPr sz="3500">
                <a:solidFill>
                  <a:srgbClr val="FFFFFF"/>
                </a:solidFill>
              </a:defRPr>
            </a:pPr>
            <a:r>
              <a:t>3 - Le plan marketing</a:t>
            </a:r>
          </a:p>
          <a:p>
            <a:pPr algn="l">
              <a:lnSpc>
                <a:spcPct val="150000"/>
              </a:lnSpc>
              <a:defRPr sz="3500">
                <a:solidFill>
                  <a:srgbClr val="FFFFFF"/>
                </a:solidFill>
              </a:defRPr>
            </a:pPr>
            <a:r>
              <a:t>4 - Comment démarrer</a:t>
            </a:r>
          </a:p>
          <a:p>
            <a:pPr algn="l">
              <a:lnSpc>
                <a:spcPct val="150000"/>
              </a:lnSpc>
              <a:defRPr sz="3500">
                <a:solidFill>
                  <a:srgbClr val="FFFFFF"/>
                </a:solidFill>
              </a:defRPr>
            </a:pPr>
            <a:r>
              <a:t>5 - Lancement d'un milliard de dollars en 90 jours</a:t>
            </a:r>
          </a:p>
        </p:txBody>
      </p:sp>
      <p:grpSp>
        <p:nvGrpSpPr>
          <p:cNvPr id="83" name="Raggruppa"/>
          <p:cNvGrpSpPr/>
          <p:nvPr/>
        </p:nvGrpSpPr>
        <p:grpSpPr>
          <a:xfrm>
            <a:off x="6864918" y="8582228"/>
            <a:ext cx="3822294" cy="1597090"/>
            <a:chOff x="0" y="0"/>
            <a:chExt cx="3822293" cy="1597089"/>
          </a:xfrm>
        </p:grpSpPr>
        <p:sp>
          <p:nvSpPr>
            <p:cNvPr id="79" name="Forma"/>
            <p:cNvSpPr/>
            <p:nvPr/>
          </p:nvSpPr>
          <p:spPr>
            <a:xfrm rot="21060000">
              <a:off x="57736" y="283596"/>
              <a:ext cx="3706820" cy="1029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extrusionOk="0">
                  <a:moveTo>
                    <a:pt x="4588" y="0"/>
                  </a:moveTo>
                  <a:cubicBezTo>
                    <a:pt x="3282" y="0"/>
                    <a:pt x="2498" y="-2"/>
                    <a:pt x="1975" y="649"/>
                  </a:cubicBezTo>
                  <a:cubicBezTo>
                    <a:pt x="1141" y="1741"/>
                    <a:pt x="484" y="4108"/>
                    <a:pt x="180" y="7107"/>
                  </a:cubicBezTo>
                  <a:cubicBezTo>
                    <a:pt x="61" y="8291"/>
                    <a:pt x="0" y="9543"/>
                    <a:pt x="0" y="10802"/>
                  </a:cubicBezTo>
                  <a:cubicBezTo>
                    <a:pt x="0" y="12062"/>
                    <a:pt x="61" y="13305"/>
                    <a:pt x="180" y="14489"/>
                  </a:cubicBezTo>
                  <a:cubicBezTo>
                    <a:pt x="484" y="17488"/>
                    <a:pt x="1141" y="19855"/>
                    <a:pt x="1975" y="20947"/>
                  </a:cubicBezTo>
                  <a:cubicBezTo>
                    <a:pt x="2498" y="21598"/>
                    <a:pt x="3282" y="21596"/>
                    <a:pt x="4588" y="21596"/>
                  </a:cubicBezTo>
                  <a:lnTo>
                    <a:pt x="17012" y="21596"/>
                  </a:lnTo>
                  <a:cubicBezTo>
                    <a:pt x="18318" y="21596"/>
                    <a:pt x="19102" y="21598"/>
                    <a:pt x="19625" y="20947"/>
                  </a:cubicBezTo>
                  <a:cubicBezTo>
                    <a:pt x="20459" y="19855"/>
                    <a:pt x="21116" y="17488"/>
                    <a:pt x="21420" y="14489"/>
                  </a:cubicBezTo>
                  <a:cubicBezTo>
                    <a:pt x="21539" y="13305"/>
                    <a:pt x="21600" y="12062"/>
                    <a:pt x="21600" y="10802"/>
                  </a:cubicBezTo>
                  <a:cubicBezTo>
                    <a:pt x="21600" y="9543"/>
                    <a:pt x="21539" y="8291"/>
                    <a:pt x="21420" y="7107"/>
                  </a:cubicBezTo>
                  <a:cubicBezTo>
                    <a:pt x="21116" y="4108"/>
                    <a:pt x="20459" y="1741"/>
                    <a:pt x="19625" y="649"/>
                  </a:cubicBezTo>
                  <a:cubicBezTo>
                    <a:pt x="19102" y="-2"/>
                    <a:pt x="18318" y="0"/>
                    <a:pt x="17012" y="0"/>
                  </a:cubicBezTo>
                  <a:lnTo>
                    <a:pt x="4588" y="0"/>
                  </a:lnTo>
                  <a:close/>
                  <a:moveTo>
                    <a:pt x="4491" y="1540"/>
                  </a:moveTo>
                  <a:lnTo>
                    <a:pt x="17109" y="1540"/>
                  </a:lnTo>
                  <a:cubicBezTo>
                    <a:pt x="18229" y="1540"/>
                    <a:pt x="18902" y="1539"/>
                    <a:pt x="19350" y="2097"/>
                  </a:cubicBezTo>
                  <a:cubicBezTo>
                    <a:pt x="20064" y="3033"/>
                    <a:pt x="20628" y="5060"/>
                    <a:pt x="20888" y="7631"/>
                  </a:cubicBezTo>
                  <a:cubicBezTo>
                    <a:pt x="20990" y="8646"/>
                    <a:pt x="21043" y="9722"/>
                    <a:pt x="21043" y="10802"/>
                  </a:cubicBezTo>
                  <a:cubicBezTo>
                    <a:pt x="21043" y="11882"/>
                    <a:pt x="20990" y="12950"/>
                    <a:pt x="20888" y="13965"/>
                  </a:cubicBezTo>
                  <a:cubicBezTo>
                    <a:pt x="20628" y="16536"/>
                    <a:pt x="20064" y="18563"/>
                    <a:pt x="19350" y="19499"/>
                  </a:cubicBezTo>
                  <a:cubicBezTo>
                    <a:pt x="18902" y="20057"/>
                    <a:pt x="18229" y="20056"/>
                    <a:pt x="17109" y="20056"/>
                  </a:cubicBezTo>
                  <a:lnTo>
                    <a:pt x="4491" y="20056"/>
                  </a:lnTo>
                  <a:cubicBezTo>
                    <a:pt x="3371" y="20056"/>
                    <a:pt x="2698" y="20057"/>
                    <a:pt x="2250" y="19499"/>
                  </a:cubicBezTo>
                  <a:cubicBezTo>
                    <a:pt x="1536" y="18563"/>
                    <a:pt x="972" y="16536"/>
                    <a:pt x="712" y="13965"/>
                  </a:cubicBezTo>
                  <a:cubicBezTo>
                    <a:pt x="610" y="12950"/>
                    <a:pt x="557" y="11882"/>
                    <a:pt x="557" y="10802"/>
                  </a:cubicBezTo>
                  <a:cubicBezTo>
                    <a:pt x="557" y="9722"/>
                    <a:pt x="610" y="8646"/>
                    <a:pt x="712" y="7631"/>
                  </a:cubicBezTo>
                  <a:cubicBezTo>
                    <a:pt x="972" y="5060"/>
                    <a:pt x="1536" y="3033"/>
                    <a:pt x="2250" y="2097"/>
                  </a:cubicBezTo>
                  <a:cubicBezTo>
                    <a:pt x="2698" y="1539"/>
                    <a:pt x="3371" y="1540"/>
                    <a:pt x="4491" y="1540"/>
                  </a:cubicBezTo>
                  <a:close/>
                </a:path>
              </a:pathLst>
            </a:custGeom>
            <a:solidFill>
              <a:srgbClr val="01F4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82" name="A PLAN NEVER…"/>
            <p:cNvGrpSpPr/>
            <p:nvPr/>
          </p:nvGrpSpPr>
          <p:grpSpPr>
            <a:xfrm>
              <a:off x="196921" y="164913"/>
              <a:ext cx="3424124" cy="1267982"/>
              <a:chOff x="0" y="0"/>
              <a:chExt cx="3424122" cy="1267981"/>
            </a:xfrm>
          </p:grpSpPr>
          <p:sp>
            <p:nvSpPr>
              <p:cNvPr id="80" name="Rettangolo arrotondato"/>
              <p:cNvSpPr/>
              <p:nvPr/>
            </p:nvSpPr>
            <p:spPr>
              <a:xfrm rot="21060000">
                <a:off x="38337" y="257188"/>
                <a:ext cx="3347447" cy="753605"/>
              </a:xfrm>
              <a:prstGeom prst="roundRect">
                <a:avLst>
                  <a:gd name="adj" fmla="val 50000"/>
                </a:avLst>
              </a:prstGeom>
              <a:solidFill>
                <a:srgbClr val="01F42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defRPr sz="1900" b="1">
                    <a:solidFill>
                      <a:srgbClr val="132447"/>
                    </a:solidFill>
                  </a:defRPr>
                </a:pPr>
                <a:endParaRPr/>
              </a:p>
            </p:txBody>
          </p:sp>
          <p:sp>
            <p:nvSpPr>
              <p:cNvPr id="81" name="A PLAN NEVER…"/>
              <p:cNvSpPr txBox="1"/>
              <p:nvPr/>
            </p:nvSpPr>
            <p:spPr>
              <a:xfrm rot="21060000">
                <a:off x="148698" y="341889"/>
                <a:ext cx="312672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914400">
                  <a:defRPr sz="1900" b="1">
                    <a:solidFill>
                      <a:srgbClr val="132447"/>
                    </a:solidFill>
                  </a:defRPr>
                </a:lvl1pPr>
              </a:lstStyle>
              <a:p>
                <a:r>
                  <a:t>UN PLAN JAMAIS VU AUPARAVANT</a:t>
                </a:r>
              </a:p>
            </p:txBody>
          </p:sp>
        </p:grpSp>
      </p:grpSp>
      <p:sp>
        <p:nvSpPr>
          <p:cNvPr id="84" name="Linea"/>
          <p:cNvSpPr/>
          <p:nvPr/>
        </p:nvSpPr>
        <p:spPr>
          <a:xfrm flipV="1">
            <a:off x="22623676" y="12760342"/>
            <a:ext cx="3" cy="4276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5" name="FOMOEX Copyright reserved 2021"/>
          <p:cNvSpPr txBox="1"/>
          <p:nvPr/>
        </p:nvSpPr>
        <p:spPr>
          <a:xfrm>
            <a:off x="18403743" y="12776200"/>
            <a:ext cx="3946096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>
              <a:defRPr sz="1800" spc="72">
                <a:solidFill>
                  <a:srgbClr val="FFFFFF"/>
                </a:solidFill>
              </a:defRPr>
            </a:lvl1pPr>
          </a:lstStyle>
          <a:p>
            <a:r>
              <a:t>FOMOEX Copyright reserved 2021</a:t>
            </a:r>
          </a:p>
        </p:txBody>
      </p:sp>
      <p:sp>
        <p:nvSpPr>
          <p:cNvPr id="86" name="Testo"/>
          <p:cNvSpPr txBox="1"/>
          <p:nvPr/>
        </p:nvSpPr>
        <p:spPr>
          <a:xfrm>
            <a:off x="22971759" y="12745718"/>
            <a:ext cx="29087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Retail-Payments-Technology.jpg" descr="Retail-Payments-Technology.jpg"/>
          <p:cNvPicPr>
            <a:picLocks noChangeAspect="1"/>
          </p:cNvPicPr>
          <p:nvPr/>
        </p:nvPicPr>
        <p:blipFill>
          <a:blip r:embed="rId2">
            <a:alphaModFix amt="36931"/>
            <a:extLst/>
          </a:blip>
          <a:srcRect t="13482" b="13482"/>
          <a:stretch>
            <a:fillRect/>
          </a:stretch>
        </p:blipFill>
        <p:spPr>
          <a:xfrm>
            <a:off x="2" y="0"/>
            <a:ext cx="24383999" cy="1187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37" name="TextBox 15"/>
          <p:cNvSpPr txBox="1"/>
          <p:nvPr/>
        </p:nvSpPr>
        <p:spPr>
          <a:xfrm>
            <a:off x="4050595" y="3577475"/>
            <a:ext cx="16282811" cy="631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8200" b="1">
                <a:solidFill>
                  <a:srgbClr val="FFFFFF"/>
                </a:solidFill>
              </a:defRPr>
            </a:pPr>
            <a:r>
              <a:t>FOMOEX </a:t>
            </a:r>
            <a:r>
              <a:rPr>
                <a:solidFill>
                  <a:srgbClr val="01F42E"/>
                </a:solidFill>
              </a:rPr>
              <a:t>PAIEMENT</a:t>
            </a:r>
            <a:r>
              <a:t> DU VENDREDI</a:t>
            </a:r>
            <a:br/>
            <a:r>
              <a:t/>
            </a:r>
            <a:br/>
            <a:r>
              <a:t>Chaque vendredi, nous traitons le paiement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132447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883469" y="12745718"/>
            <a:ext cx="46745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40" name="Withdraw Fees: Min $2.50, 2% on total amount…"/>
          <p:cNvSpPr txBox="1">
            <a:spLocks noGrp="1"/>
          </p:cNvSpPr>
          <p:nvPr>
            <p:ph type="body" idx="4294967295"/>
          </p:nvPr>
        </p:nvSpPr>
        <p:spPr>
          <a:xfrm>
            <a:off x="1693138" y="4340192"/>
            <a:ext cx="20129501" cy="6692972"/>
          </a:xfrm>
          <a:prstGeom prst="rect">
            <a:avLst/>
          </a:prstGeom>
        </p:spPr>
        <p:txBody>
          <a:bodyPr lIns="45718" tIns="45718" rIns="45718" bIns="45718" anchor="t"/>
          <a:lstStyle/>
          <a:p>
            <a:pPr marL="228600" indent="-228600" defTabSz="914400">
              <a:lnSpc>
                <a:spcPct val="120000"/>
              </a:lnSpc>
              <a:spcBef>
                <a:spcPts val="1200"/>
              </a:spcBef>
              <a:buClr>
                <a:srgbClr val="01F42E"/>
              </a:buClr>
              <a:buSzPct val="100000"/>
              <a:defRPr sz="4500" b="1">
                <a:solidFill>
                  <a:srgbClr val="FFFFFF"/>
                </a:solidFill>
              </a:defRPr>
            </a:pPr>
            <a:r>
              <a:t>Frais de retrait : Min. 2,50 $, 2 % sur le montant total  </a:t>
            </a:r>
          </a:p>
          <a:p>
            <a:pPr marL="228600" indent="-228600" defTabSz="914400">
              <a:lnSpc>
                <a:spcPct val="120000"/>
              </a:lnSpc>
              <a:spcBef>
                <a:spcPts val="1200"/>
              </a:spcBef>
              <a:buClr>
                <a:srgbClr val="01F42E"/>
              </a:buClr>
              <a:buSzPct val="100000"/>
              <a:defRPr sz="4500" b="1">
                <a:solidFill>
                  <a:srgbClr val="FFFFFF"/>
                </a:solidFill>
              </a:defRPr>
            </a:pPr>
            <a:r>
              <a:t>Retrait minimum : 25$ </a:t>
            </a:r>
          </a:p>
          <a:p>
            <a:pPr marL="228600" indent="-228600" defTabSz="914400">
              <a:lnSpc>
                <a:spcPct val="120000"/>
              </a:lnSpc>
              <a:spcBef>
                <a:spcPts val="1200"/>
              </a:spcBef>
              <a:buClr>
                <a:srgbClr val="01F42E"/>
              </a:buClr>
              <a:buSzPct val="100000"/>
              <a:defRPr sz="4500" b="1">
                <a:solidFill>
                  <a:srgbClr val="FFFFFF"/>
                </a:solidFill>
              </a:defRPr>
            </a:pPr>
            <a:r>
              <a:t>Paiement d'extraction : Tous les 1er du mois  </a:t>
            </a:r>
          </a:p>
          <a:p>
            <a:pPr marL="228600" indent="-228600" defTabSz="914400">
              <a:lnSpc>
                <a:spcPct val="120000"/>
              </a:lnSpc>
              <a:spcBef>
                <a:spcPts val="1200"/>
              </a:spcBef>
              <a:buClr>
                <a:srgbClr val="01F42E"/>
              </a:buClr>
              <a:buSzPct val="100000"/>
              <a:defRPr sz="4500" b="1">
                <a:solidFill>
                  <a:srgbClr val="FFFFFF"/>
                </a:solidFill>
              </a:defRPr>
            </a:pPr>
            <a:r>
              <a:t>Portefeuille de rachat : Pour activer le rachat automatique, vous devez bloquer un montant égal au paquet que vous souhaitez acheter automatiquement. Le paquet sera acheté à la fin du paquet actif actuel. </a:t>
            </a:r>
          </a:p>
        </p:txBody>
      </p:sp>
      <p:sp>
        <p:nvSpPr>
          <p:cNvPr id="341" name="TextBox 15"/>
          <p:cNvSpPr txBox="1"/>
          <p:nvPr/>
        </p:nvSpPr>
        <p:spPr>
          <a:xfrm>
            <a:off x="1693140" y="1908748"/>
            <a:ext cx="10664134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lnSpc>
                <a:spcPct val="80000"/>
              </a:lnSpc>
              <a:defRPr sz="9000" b="1" cap="all" spc="450">
                <a:solidFill>
                  <a:srgbClr val="FFFFFF"/>
                </a:solidFill>
              </a:defRPr>
            </a:lvl1pPr>
          </a:lstStyle>
          <a:p>
            <a:r>
              <a:t>RÈGLES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132447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Dark_BG.png" descr="Dark_B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80119" y="4351134"/>
            <a:ext cx="5023763" cy="5013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971759" y="12745718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89" name="Rettangolo"/>
          <p:cNvSpPr/>
          <p:nvPr/>
        </p:nvSpPr>
        <p:spPr>
          <a:xfrm>
            <a:off x="-1" y="1522214"/>
            <a:ext cx="12542936" cy="10671573"/>
          </a:xfrm>
          <a:prstGeom prst="rect">
            <a:avLst/>
          </a:prstGeom>
          <a:solidFill>
            <a:srgbClr val="132447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CHINA ADDRESS…"/>
          <p:cNvSpPr txBox="1"/>
          <p:nvPr/>
        </p:nvSpPr>
        <p:spPr>
          <a:xfrm>
            <a:off x="5532739" y="2811428"/>
            <a:ext cx="6588564" cy="222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120000"/>
              </a:lnSpc>
              <a:defRPr sz="2400" b="1">
                <a:solidFill>
                  <a:srgbClr val="01F42E"/>
                </a:solidFill>
              </a:defRPr>
            </a:pPr>
            <a:r>
              <a:t>ADRESSE DE LA CHINE</a:t>
            </a:r>
          </a:p>
          <a:p>
            <a:pPr algn="l" defTabSz="914400">
              <a:lnSpc>
                <a:spcPct val="120000"/>
              </a:lnSpc>
              <a:defRPr sz="2400" b="1">
                <a:solidFill>
                  <a:srgbClr val="FFFFFF"/>
                </a:solidFill>
              </a:defRPr>
            </a:pPr>
            <a:r>
              <a:t>Beijing Aotian Starlight Technologie Co. LTD Corporate Office China - 4 south fourth street, Zhongguancun, Haidian district, Beijing</a:t>
            </a:r>
          </a:p>
        </p:txBody>
      </p:sp>
      <p:pic>
        <p:nvPicPr>
          <p:cNvPr id="9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206" y="2673336"/>
            <a:ext cx="4266740" cy="4270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8467" y="5332674"/>
            <a:ext cx="3454189" cy="209394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USA ADDRESS…"/>
          <p:cNvSpPr txBox="1"/>
          <p:nvPr/>
        </p:nvSpPr>
        <p:spPr>
          <a:xfrm>
            <a:off x="5551925" y="7757379"/>
            <a:ext cx="6588564" cy="134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120000"/>
              </a:lnSpc>
              <a:defRPr sz="2400" b="1">
                <a:solidFill>
                  <a:srgbClr val="01F42E"/>
                </a:solidFill>
              </a:defRPr>
            </a:pPr>
            <a:r>
              <a:t>ADRESSE DES ÉTATS-UNIS</a:t>
            </a:r>
          </a:p>
          <a:p>
            <a:pPr algn="l" defTabSz="914400">
              <a:lnSpc>
                <a:spcPct val="120000"/>
              </a:lnSpc>
              <a:defRPr sz="2400" b="1">
                <a:solidFill>
                  <a:srgbClr val="FFFFFF"/>
                </a:solidFill>
              </a:defRPr>
            </a:pPr>
            <a:r>
              <a:t>États-Unis Installation minière à venir. 2001 N Division St Harvard Illinois</a:t>
            </a:r>
          </a:p>
        </p:txBody>
      </p:sp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391" y="7619289"/>
            <a:ext cx="4266740" cy="4270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93053" y="9376926"/>
            <a:ext cx="3454189" cy="209394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extBox 13"/>
          <p:cNvSpPr txBox="1"/>
          <p:nvPr/>
        </p:nvSpPr>
        <p:spPr>
          <a:xfrm>
            <a:off x="13971277" y="1961307"/>
            <a:ext cx="8591141" cy="138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8500" b="1" cap="all" spc="425">
                <a:solidFill>
                  <a:srgbClr val="FFFFFF"/>
                </a:solidFill>
              </a:defRPr>
            </a:pPr>
            <a:r>
              <a:t>L</a:t>
            </a:r>
            <a:r>
              <a:rPr>
                <a:solidFill>
                  <a:srgbClr val="01F42E"/>
                </a:solidFill>
              </a:rPr>
              <a:t>'entreprise</a:t>
            </a:r>
          </a:p>
        </p:txBody>
      </p:sp>
      <p:pic>
        <p:nvPicPr>
          <p:cNvPr id="97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300000">
            <a:off x="14353339" y="5746234"/>
            <a:ext cx="8157803" cy="5633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ttangolo"/>
          <p:cNvSpPr/>
          <p:nvPr/>
        </p:nvSpPr>
        <p:spPr>
          <a:xfrm>
            <a:off x="12143950" y="1522214"/>
            <a:ext cx="12542937" cy="10671573"/>
          </a:xfrm>
          <a:prstGeom prst="rect">
            <a:avLst/>
          </a:prstGeom>
          <a:solidFill>
            <a:srgbClr val="132447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0" name="Picture Placeholder 2" descr="Picture Placeholder 2"/>
          <p:cNvPicPr>
            <a:picLocks noChangeAspect="1"/>
          </p:cNvPicPr>
          <p:nvPr/>
        </p:nvPicPr>
        <p:blipFill>
          <a:blip r:embed="rId2">
            <a:extLst/>
          </a:blip>
          <a:srcRect l="21088" r="33808"/>
          <a:stretch>
            <a:fillRect/>
          </a:stretch>
        </p:blipFill>
        <p:spPr>
          <a:xfrm>
            <a:off x="-2" y="40083"/>
            <a:ext cx="10916744" cy="13635985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971759" y="12745718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02" name="TextBox 13"/>
          <p:cNvSpPr txBox="1"/>
          <p:nvPr/>
        </p:nvSpPr>
        <p:spPr>
          <a:xfrm>
            <a:off x="13850376" y="5374473"/>
            <a:ext cx="8128001" cy="2576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8600" b="1" cap="all" spc="430">
                <a:solidFill>
                  <a:srgbClr val="FFFFFF"/>
                </a:solidFill>
              </a:defRPr>
            </a:pPr>
            <a:r>
              <a:t>LES </a:t>
            </a:r>
            <a:r>
              <a:rPr>
                <a:solidFill>
                  <a:srgbClr val="01F42E"/>
                </a:solidFill>
              </a:rPr>
              <a:t>FONDATEURS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971759" y="12745718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05" name="TextBox 15"/>
          <p:cNvSpPr txBox="1"/>
          <p:nvPr/>
        </p:nvSpPr>
        <p:spPr>
          <a:xfrm>
            <a:off x="10172295" y="2428781"/>
            <a:ext cx="12042051" cy="2214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9000" b="1" cap="all" spc="450">
                <a:solidFill>
                  <a:srgbClr val="FFFFFF"/>
                </a:solidFill>
              </a:defRPr>
            </a:pPr>
            <a:r>
              <a:t>Stephen </a:t>
            </a:r>
            <a:r>
              <a:rPr>
                <a:solidFill>
                  <a:srgbClr val="01F42E"/>
                </a:solidFill>
              </a:rPr>
              <a:t>Meade</a:t>
            </a:r>
          </a:p>
          <a:p>
            <a:pPr algn="l" defTabSz="914400">
              <a:lnSpc>
                <a:spcPct val="90000"/>
              </a:lnSpc>
              <a:defRPr sz="5800">
                <a:solidFill>
                  <a:srgbClr val="FFFFFF"/>
                </a:solidFill>
              </a:defRPr>
            </a:pPr>
            <a:r>
              <a:t>President</a:t>
            </a:r>
          </a:p>
        </p:txBody>
      </p:sp>
      <p:pic>
        <p:nvPicPr>
          <p:cNvPr id="106" name="Picture Placeholder 2" descr="Picture Placeholder 2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047771" y="3625837"/>
            <a:ext cx="6870701" cy="6870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1054"/>
                  <a:pt x="3163" y="3163"/>
                </a:cubicBezTo>
                <a:cubicBezTo>
                  <a:pt x="1054" y="5272"/>
                  <a:pt x="0" y="8036"/>
                  <a:pt x="0" y="10800"/>
                </a:cubicBezTo>
                <a:cubicBezTo>
                  <a:pt x="0" y="13564"/>
                  <a:pt x="1054" y="16328"/>
                  <a:pt x="3163" y="18437"/>
                </a:cubicBezTo>
                <a:cubicBezTo>
                  <a:pt x="5272" y="20546"/>
                  <a:pt x="8036" y="21600"/>
                  <a:pt x="10800" y="21600"/>
                </a:cubicBezTo>
                <a:cubicBezTo>
                  <a:pt x="13564" y="21600"/>
                  <a:pt x="16328" y="20546"/>
                  <a:pt x="18437" y="18437"/>
                </a:cubicBezTo>
                <a:cubicBezTo>
                  <a:pt x="20546" y="16328"/>
                  <a:pt x="21600" y="13564"/>
                  <a:pt x="21600" y="10800"/>
                </a:cubicBezTo>
                <a:cubicBezTo>
                  <a:pt x="21600" y="8036"/>
                  <a:pt x="20546" y="5272"/>
                  <a:pt x="18437" y="3163"/>
                </a:cubicBezTo>
                <a:cubicBezTo>
                  <a:pt x="16328" y="1054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7" name="American Business Executive…"/>
          <p:cNvSpPr txBox="1">
            <a:spLocks noGrp="1"/>
          </p:cNvSpPr>
          <p:nvPr>
            <p:ph type="body" sz="quarter" idx="4294967295"/>
          </p:nvPr>
        </p:nvSpPr>
        <p:spPr>
          <a:xfrm>
            <a:off x="10172295" y="5216754"/>
            <a:ext cx="12042051" cy="5113652"/>
          </a:xfrm>
          <a:prstGeom prst="rect">
            <a:avLst/>
          </a:prstGeom>
        </p:spPr>
        <p:txBody>
          <a:bodyPr lIns="45718" tIns="45718" rIns="45718" bIns="45718" anchor="t"/>
          <a:lstStyle/>
          <a:p>
            <a:pPr marL="228600" indent="-228600" defTabSz="914400">
              <a:lnSpc>
                <a:spcPct val="126000"/>
              </a:lnSpc>
              <a:spcBef>
                <a:spcPts val="0"/>
              </a:spcBef>
              <a:buSzPct val="100000"/>
              <a:defRPr sz="3500">
                <a:solidFill>
                  <a:srgbClr val="FFFFFF"/>
                </a:solidFill>
              </a:defRPr>
            </a:pPr>
            <a:r>
              <a:t>Chef d'entreprise Américain</a:t>
            </a:r>
          </a:p>
          <a:p>
            <a:pPr marL="228600" indent="-228600" defTabSz="914400">
              <a:lnSpc>
                <a:spcPct val="126000"/>
              </a:lnSpc>
              <a:spcBef>
                <a:spcPts val="0"/>
              </a:spcBef>
              <a:buSzPct val="100000"/>
              <a:defRPr sz="3500">
                <a:solidFill>
                  <a:srgbClr val="FFFFFF"/>
                </a:solidFill>
              </a:defRPr>
            </a:pPr>
            <a:r>
              <a:t>Meade a créé et dirigé trois entreprises américaines cotées en bourse. </a:t>
            </a:r>
          </a:p>
          <a:p>
            <a:pPr marL="228600" indent="-228600" defTabSz="914400">
              <a:lnSpc>
                <a:spcPct val="126000"/>
              </a:lnSpc>
              <a:spcBef>
                <a:spcPts val="0"/>
              </a:spcBef>
              <a:buSzPct val="100000"/>
              <a:defRPr sz="3500">
                <a:solidFill>
                  <a:srgbClr val="FFFFFF"/>
                </a:solidFill>
              </a:defRPr>
            </a:pPr>
            <a:r>
              <a:t>Il a introduit sa première société en bourse en 1999, qui était un précurseur de PayPal. </a:t>
            </a:r>
          </a:p>
          <a:p>
            <a:pPr marL="228600" indent="-228600" defTabSz="914400">
              <a:lnSpc>
                <a:spcPct val="126000"/>
              </a:lnSpc>
              <a:spcBef>
                <a:spcPts val="0"/>
              </a:spcBef>
              <a:buSzPct val="100000"/>
              <a:defRPr sz="3500">
                <a:solidFill>
                  <a:srgbClr val="FFFFFF"/>
                </a:solidFill>
              </a:defRPr>
            </a:pPr>
            <a:r>
              <a:t>Stephen a été modérateur de panel, conférencier expert et orateur principal dans le monde entier.</a:t>
            </a:r>
          </a:p>
        </p:txBody>
      </p:sp>
      <p:grpSp>
        <p:nvGrpSpPr>
          <p:cNvPr id="112" name="Raggruppa">
            <a:hlinkClick r:id="rId3"/>
          </p:cNvPr>
          <p:cNvGrpSpPr/>
          <p:nvPr/>
        </p:nvGrpSpPr>
        <p:grpSpPr>
          <a:xfrm>
            <a:off x="10333984" y="10217970"/>
            <a:ext cx="5838998" cy="1622349"/>
            <a:chOff x="0" y="-1"/>
            <a:chExt cx="5838997" cy="1622347"/>
          </a:xfrm>
        </p:grpSpPr>
        <p:sp>
          <p:nvSpPr>
            <p:cNvPr id="108" name="Forma"/>
            <p:cNvSpPr/>
            <p:nvPr/>
          </p:nvSpPr>
          <p:spPr>
            <a:xfrm>
              <a:off x="0" y="-2"/>
              <a:ext cx="5838998" cy="162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extrusionOk="0">
                  <a:moveTo>
                    <a:pt x="4588" y="0"/>
                  </a:moveTo>
                  <a:cubicBezTo>
                    <a:pt x="3282" y="0"/>
                    <a:pt x="2498" y="-2"/>
                    <a:pt x="1975" y="649"/>
                  </a:cubicBezTo>
                  <a:cubicBezTo>
                    <a:pt x="1141" y="1741"/>
                    <a:pt x="484" y="4108"/>
                    <a:pt x="180" y="7107"/>
                  </a:cubicBezTo>
                  <a:cubicBezTo>
                    <a:pt x="61" y="8291"/>
                    <a:pt x="0" y="9543"/>
                    <a:pt x="0" y="10802"/>
                  </a:cubicBezTo>
                  <a:cubicBezTo>
                    <a:pt x="0" y="12062"/>
                    <a:pt x="61" y="13305"/>
                    <a:pt x="180" y="14489"/>
                  </a:cubicBezTo>
                  <a:cubicBezTo>
                    <a:pt x="484" y="17488"/>
                    <a:pt x="1141" y="19855"/>
                    <a:pt x="1975" y="20947"/>
                  </a:cubicBezTo>
                  <a:cubicBezTo>
                    <a:pt x="2498" y="21598"/>
                    <a:pt x="3282" y="21596"/>
                    <a:pt x="4588" y="21596"/>
                  </a:cubicBezTo>
                  <a:lnTo>
                    <a:pt x="17012" y="21596"/>
                  </a:lnTo>
                  <a:cubicBezTo>
                    <a:pt x="18318" y="21596"/>
                    <a:pt x="19102" y="21598"/>
                    <a:pt x="19625" y="20947"/>
                  </a:cubicBezTo>
                  <a:cubicBezTo>
                    <a:pt x="20459" y="19855"/>
                    <a:pt x="21116" y="17488"/>
                    <a:pt x="21420" y="14489"/>
                  </a:cubicBezTo>
                  <a:cubicBezTo>
                    <a:pt x="21539" y="13305"/>
                    <a:pt x="21600" y="12062"/>
                    <a:pt x="21600" y="10802"/>
                  </a:cubicBezTo>
                  <a:cubicBezTo>
                    <a:pt x="21600" y="9543"/>
                    <a:pt x="21539" y="8291"/>
                    <a:pt x="21420" y="7107"/>
                  </a:cubicBezTo>
                  <a:cubicBezTo>
                    <a:pt x="21116" y="4108"/>
                    <a:pt x="20459" y="1741"/>
                    <a:pt x="19625" y="649"/>
                  </a:cubicBezTo>
                  <a:cubicBezTo>
                    <a:pt x="19102" y="-2"/>
                    <a:pt x="18318" y="0"/>
                    <a:pt x="17012" y="0"/>
                  </a:cubicBezTo>
                  <a:lnTo>
                    <a:pt x="4588" y="0"/>
                  </a:lnTo>
                  <a:close/>
                  <a:moveTo>
                    <a:pt x="4491" y="1540"/>
                  </a:moveTo>
                  <a:lnTo>
                    <a:pt x="17109" y="1540"/>
                  </a:lnTo>
                  <a:cubicBezTo>
                    <a:pt x="18229" y="1540"/>
                    <a:pt x="18902" y="1539"/>
                    <a:pt x="19350" y="2097"/>
                  </a:cubicBezTo>
                  <a:cubicBezTo>
                    <a:pt x="20064" y="3033"/>
                    <a:pt x="20628" y="5060"/>
                    <a:pt x="20888" y="7631"/>
                  </a:cubicBezTo>
                  <a:cubicBezTo>
                    <a:pt x="20990" y="8646"/>
                    <a:pt x="21043" y="9722"/>
                    <a:pt x="21043" y="10802"/>
                  </a:cubicBezTo>
                  <a:cubicBezTo>
                    <a:pt x="21043" y="11882"/>
                    <a:pt x="20990" y="12950"/>
                    <a:pt x="20888" y="13965"/>
                  </a:cubicBezTo>
                  <a:cubicBezTo>
                    <a:pt x="20628" y="16536"/>
                    <a:pt x="20064" y="18563"/>
                    <a:pt x="19350" y="19499"/>
                  </a:cubicBezTo>
                  <a:cubicBezTo>
                    <a:pt x="18902" y="20057"/>
                    <a:pt x="18229" y="20056"/>
                    <a:pt x="17109" y="20056"/>
                  </a:cubicBezTo>
                  <a:lnTo>
                    <a:pt x="4491" y="20056"/>
                  </a:lnTo>
                  <a:cubicBezTo>
                    <a:pt x="3371" y="20056"/>
                    <a:pt x="2698" y="20057"/>
                    <a:pt x="2250" y="19499"/>
                  </a:cubicBezTo>
                  <a:cubicBezTo>
                    <a:pt x="1536" y="18563"/>
                    <a:pt x="972" y="16536"/>
                    <a:pt x="712" y="13965"/>
                  </a:cubicBezTo>
                  <a:cubicBezTo>
                    <a:pt x="610" y="12950"/>
                    <a:pt x="557" y="11882"/>
                    <a:pt x="557" y="10802"/>
                  </a:cubicBezTo>
                  <a:cubicBezTo>
                    <a:pt x="557" y="9722"/>
                    <a:pt x="610" y="8646"/>
                    <a:pt x="712" y="7631"/>
                  </a:cubicBezTo>
                  <a:cubicBezTo>
                    <a:pt x="972" y="5060"/>
                    <a:pt x="1536" y="3033"/>
                    <a:pt x="2250" y="2097"/>
                  </a:cubicBezTo>
                  <a:cubicBezTo>
                    <a:pt x="2698" y="1539"/>
                    <a:pt x="3371" y="1540"/>
                    <a:pt x="4491" y="1540"/>
                  </a:cubicBezTo>
                  <a:close/>
                </a:path>
              </a:pathLst>
            </a:custGeom>
            <a:solidFill>
              <a:srgbClr val="01F4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1" name="Read more on WIKIPEDIA…"/>
            <p:cNvGrpSpPr/>
            <p:nvPr/>
          </p:nvGrpSpPr>
          <p:grpSpPr>
            <a:xfrm>
              <a:off x="279591" y="217634"/>
              <a:ext cx="5272923" cy="1187081"/>
              <a:chOff x="0" y="0"/>
              <a:chExt cx="5272921" cy="1187080"/>
            </a:xfrm>
          </p:grpSpPr>
          <p:sp>
            <p:nvSpPr>
              <p:cNvPr id="109" name="Rettangolo arrotondato"/>
              <p:cNvSpPr/>
              <p:nvPr/>
            </p:nvSpPr>
            <p:spPr>
              <a:xfrm>
                <a:off x="0" y="0"/>
                <a:ext cx="5272923" cy="1187081"/>
              </a:xfrm>
              <a:prstGeom prst="roundRect">
                <a:avLst>
                  <a:gd name="adj" fmla="val 50000"/>
                </a:avLst>
              </a:prstGeom>
              <a:solidFill>
                <a:srgbClr val="01F42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defRPr sz="1700" b="1">
                    <a:solidFill>
                      <a:srgbClr val="132447"/>
                    </a:solidFill>
                  </a:defRPr>
                </a:pPr>
                <a:endParaRPr/>
              </a:p>
            </p:txBody>
          </p:sp>
          <p:sp>
            <p:nvSpPr>
              <p:cNvPr id="110" name="Read more on WIKIPEDIA…"/>
              <p:cNvSpPr txBox="1"/>
              <p:nvPr/>
            </p:nvSpPr>
            <p:spPr>
              <a:xfrm>
                <a:off x="173840" y="173841"/>
                <a:ext cx="4925241" cy="83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/>
              <a:p>
                <a:pPr defTabSz="868680">
                  <a:defRPr sz="2375" b="1" cap="all">
                    <a:solidFill>
                      <a:srgbClr val="132447"/>
                    </a:solidFill>
                  </a:defRPr>
                </a:pPr>
                <a:r>
                  <a:t>En savoir plus sur WIKIPEDIA</a:t>
                </a:r>
              </a:p>
              <a:p>
                <a:pPr defTabSz="868680">
                  <a:defRPr sz="1615" b="1" u="sng"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</a:defRPr>
                </a:pPr>
                <a:r>
                  <a:rPr>
                    <a:hlinkClick r:id="rId3"/>
                  </a:rPr>
                  <a:t>https://en.wikipedia.org/wiki/Stephen_Meade</a:t>
                </a:r>
                <a:r>
                  <a:rPr u="none">
                    <a:solidFill>
                      <a:srgbClr val="132447"/>
                    </a:solidFill>
                    <a:uFillTx/>
                  </a:rPr>
                  <a:t> 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971759" y="12745718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15" name="Picture Placeholder 2" descr="Picture Placeholder 2"/>
          <p:cNvPicPr>
            <a:picLocks noChangeAspect="1"/>
          </p:cNvPicPr>
          <p:nvPr/>
        </p:nvPicPr>
        <p:blipFill>
          <a:blip r:embed="rId2">
            <a:extLst/>
          </a:blip>
          <a:srcRect t="27028" b="27028"/>
          <a:stretch>
            <a:fillRect/>
          </a:stretch>
        </p:blipFill>
        <p:spPr>
          <a:xfrm>
            <a:off x="-3" y="-19977"/>
            <a:ext cx="24384005" cy="630139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Rectangle 17"/>
          <p:cNvSpPr/>
          <p:nvPr/>
        </p:nvSpPr>
        <p:spPr>
          <a:xfrm>
            <a:off x="0" y="0"/>
            <a:ext cx="24384000" cy="1828801"/>
          </a:xfrm>
          <a:prstGeom prst="rect">
            <a:avLst/>
          </a:prstGeom>
          <a:solidFill>
            <a:srgbClr val="132447">
              <a:alpha val="7384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TextBox 20"/>
          <p:cNvSpPr txBox="1"/>
          <p:nvPr/>
        </p:nvSpPr>
        <p:spPr>
          <a:xfrm>
            <a:off x="1111728" y="7443210"/>
            <a:ext cx="9234832" cy="365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defRPr sz="9000" b="1" cap="all" spc="450">
                <a:solidFill>
                  <a:srgbClr val="FFFFFF"/>
                </a:solidFill>
              </a:defRPr>
            </a:pPr>
            <a:r>
              <a:t>La proposition </a:t>
            </a:r>
            <a:r>
              <a:rPr>
                <a:solidFill>
                  <a:srgbClr val="01F42E"/>
                </a:solidFill>
              </a:rPr>
              <a:t>FOMOEX</a:t>
            </a:r>
          </a:p>
        </p:txBody>
      </p:sp>
      <p:sp>
        <p:nvSpPr>
          <p:cNvPr id="118" name="TextBox 21"/>
          <p:cNvSpPr txBox="1"/>
          <p:nvPr/>
        </p:nvSpPr>
        <p:spPr>
          <a:xfrm>
            <a:off x="10400168" y="7289606"/>
            <a:ext cx="13157047" cy="413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spcBef>
                <a:spcPts val="1200"/>
              </a:spcBef>
              <a:defRPr sz="3500">
                <a:solidFill>
                  <a:srgbClr val="A0E886"/>
                </a:solidFill>
              </a:defRPr>
            </a:pPr>
            <a:r>
              <a:rPr>
                <a:solidFill>
                  <a:srgbClr val="01F42E"/>
                </a:solidFill>
              </a:rPr>
              <a:t>Pourquoi</a:t>
            </a:r>
            <a:r>
              <a:rPr>
                <a:solidFill>
                  <a:srgbClr val="FFFFFF"/>
                </a:solidFill>
              </a:rPr>
              <a:t> l'extraction de Filecoin est l'une des extraction de pièces les plus rentables?</a:t>
            </a:r>
          </a:p>
          <a:p>
            <a:pPr algn="l" defTabSz="914400">
              <a:spcBef>
                <a:spcPts val="1200"/>
              </a:spcBef>
              <a:defRPr sz="3500">
                <a:solidFill>
                  <a:srgbClr val="A0E886"/>
                </a:solidFill>
              </a:defRPr>
            </a:pPr>
            <a:r>
              <a:rPr>
                <a:solidFill>
                  <a:srgbClr val="01F42E"/>
                </a:solidFill>
              </a:rPr>
              <a:t>Parce que</a:t>
            </a:r>
            <a:r>
              <a:rPr>
                <a:solidFill>
                  <a:srgbClr val="FFFFFF"/>
                </a:solidFill>
              </a:rPr>
              <a:t>: Il combine l'extraction de POS + POW avec le profit de l'extraction et augmente la valeur du Filecoin. Légale dans toutes les juridictions</a:t>
            </a:r>
          </a:p>
          <a:p>
            <a:pPr algn="l" defTabSz="914400">
              <a:spcBef>
                <a:spcPts val="1200"/>
              </a:spcBef>
              <a:defRPr sz="3500">
                <a:solidFill>
                  <a:srgbClr val="FFFFFF"/>
                </a:solidFill>
              </a:defRPr>
            </a:pPr>
            <a:r>
              <a:t>IPFS InterPlanetary File System : stockage de données décentralisé</a:t>
            </a:r>
          </a:p>
        </p:txBody>
      </p:sp>
      <p:sp>
        <p:nvSpPr>
          <p:cNvPr id="119" name="TextBox 15"/>
          <p:cNvSpPr txBox="1"/>
          <p:nvPr/>
        </p:nvSpPr>
        <p:spPr>
          <a:xfrm>
            <a:off x="1151662" y="6902848"/>
            <a:ext cx="8501580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lnSpc>
                <a:spcPct val="80000"/>
              </a:lnSpc>
              <a:defRPr sz="2500" b="1" cap="all" spc="625">
                <a:solidFill>
                  <a:srgbClr val="01F42E"/>
                </a:solidFill>
              </a:defRPr>
            </a:lvl1pPr>
          </a:lstStyle>
          <a:p>
            <a:r>
              <a:t>Exploitation de Filecoin</a:t>
            </a:r>
          </a:p>
        </p:txBody>
      </p:sp>
      <p:sp>
        <p:nvSpPr>
          <p:cNvPr id="120" name="TextBox 21"/>
          <p:cNvSpPr txBox="1"/>
          <p:nvPr/>
        </p:nvSpPr>
        <p:spPr>
          <a:xfrm>
            <a:off x="10308383" y="11416983"/>
            <a:ext cx="12213799" cy="77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spcBef>
                <a:spcPts val="1200"/>
              </a:spcBef>
              <a:defRPr sz="4500" b="1" cap="all" spc="225">
                <a:solidFill>
                  <a:srgbClr val="01F42E"/>
                </a:solidFill>
              </a:defRPr>
            </a:lvl1pPr>
          </a:lstStyle>
          <a:p>
            <a:r>
              <a:t>Filecoin gagne de l'ARGENT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971759" y="12745718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23" name="Address: Digital Reality Data Centre,…"/>
          <p:cNvSpPr txBox="1"/>
          <p:nvPr/>
        </p:nvSpPr>
        <p:spPr>
          <a:xfrm>
            <a:off x="13765254" y="8052606"/>
            <a:ext cx="8845727" cy="252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4000" b="1">
                <a:solidFill>
                  <a:srgbClr val="FFFFFF"/>
                </a:solidFill>
              </a:defRPr>
            </a:pPr>
            <a:r>
              <a:t>Address: </a:t>
            </a:r>
            <a:r>
              <a:rPr b="0"/>
              <a:t>Digital Reality Data Centre, </a:t>
            </a:r>
          </a:p>
          <a:p>
            <a:pPr algn="l" defTabSz="914400">
              <a:defRPr sz="4000">
                <a:solidFill>
                  <a:srgbClr val="FFFFFF"/>
                </a:solidFill>
              </a:defRPr>
            </a:pPr>
            <a:r>
              <a:t>3 Loyang Avenue , Singapore</a:t>
            </a:r>
          </a:p>
          <a:p>
            <a:pPr algn="l" defTabSz="914400">
              <a:defRPr sz="4000">
                <a:solidFill>
                  <a:srgbClr val="FFFFFF"/>
                </a:solidFill>
              </a:defRPr>
            </a:pPr>
            <a:endParaRPr/>
          </a:p>
          <a:p>
            <a:pPr algn="l" defTabSz="914400">
              <a:defRPr sz="4000" b="1">
                <a:solidFill>
                  <a:srgbClr val="FFFFFF"/>
                </a:solidFill>
              </a:defRPr>
            </a:pPr>
            <a:r>
              <a:t>Mining Farm Capacity:</a:t>
            </a:r>
            <a:r>
              <a:rPr b="0"/>
              <a:t> 56 PB</a:t>
            </a:r>
          </a:p>
        </p:txBody>
      </p:sp>
      <p:pic>
        <p:nvPicPr>
          <p:cNvPr id="124" name="Picture Placeholder 2" descr="Picture Placeholder 2"/>
          <p:cNvPicPr>
            <a:picLocks noChangeAspect="1"/>
          </p:cNvPicPr>
          <p:nvPr/>
        </p:nvPicPr>
        <p:blipFill>
          <a:blip r:embed="rId2">
            <a:extLst/>
          </a:blip>
          <a:srcRect t="11366" b="11366"/>
          <a:stretch>
            <a:fillRect/>
          </a:stretch>
        </p:blipFill>
        <p:spPr>
          <a:xfrm>
            <a:off x="-3940175" y="2703072"/>
            <a:ext cx="16132172" cy="830985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xtBox 15"/>
          <p:cNvSpPr txBox="1"/>
          <p:nvPr/>
        </p:nvSpPr>
        <p:spPr>
          <a:xfrm>
            <a:off x="13765254" y="3723597"/>
            <a:ext cx="8432801" cy="346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7900" b="1" cap="all" spc="395">
                <a:solidFill>
                  <a:srgbClr val="FFFFFF"/>
                </a:solidFill>
              </a:defRPr>
            </a:pPr>
            <a:r>
              <a:t>Facilitateur en matière </a:t>
            </a:r>
            <a:r>
              <a:rPr>
                <a:solidFill>
                  <a:srgbClr val="01F42E"/>
                </a:solidFill>
              </a:rPr>
              <a:t>d'extraction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971759" y="12745718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graphicFrame>
        <p:nvGraphicFramePr>
          <p:cNvPr id="128" name="Google Shape;106;p7"/>
          <p:cNvGraphicFramePr/>
          <p:nvPr/>
        </p:nvGraphicFramePr>
        <p:xfrm>
          <a:off x="11777922" y="5369233"/>
          <a:ext cx="11238560" cy="690751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127550"/>
                <a:gridCol w="3005916"/>
                <a:gridCol w="4105092"/>
              </a:tblGrid>
              <a:tr h="111272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 b="1">
                          <a:solidFill>
                            <a:srgbClr val="132447"/>
                          </a:solidFill>
                        </a:rPr>
                        <a:t>PACKAGE</a:t>
                      </a:r>
                    </a:p>
                  </a:txBody>
                  <a:tcPr marL="16933" marR="16933" marT="16933" marB="16933" anchor="ctr" horzOverflow="overflow">
                    <a:lnB w="254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 b="1">
                          <a:solidFill>
                            <a:srgbClr val="132447"/>
                          </a:solidFill>
                        </a:rPr>
                        <a:t>PRODUCTION DE JETONS</a:t>
                      </a:r>
                    </a:p>
                  </a:txBody>
                  <a:tcPr marL="16933" marR="16933" marT="16933" marB="16933" anchor="ctr" horzOverflow="overflow">
                    <a:lnB w="254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 b="1">
                          <a:solidFill>
                            <a:srgbClr val="132447"/>
                          </a:solidFill>
                        </a:rPr>
                        <a:t>EXTRACTION MAXIMALE</a:t>
                      </a:r>
                    </a:p>
                  </a:txBody>
                  <a:tcPr marL="16933" marR="16933" marT="16933" marB="16933" anchor="ctr" horzOverflow="overflow">
                    <a:lnB w="25400">
                      <a:solidFill>
                        <a:srgbClr val="132447"/>
                      </a:solidFill>
                      <a:miter lim="400000"/>
                    </a:lnB>
                    <a:solidFill>
                      <a:srgbClr val="01F42E"/>
                    </a:solidFill>
                  </a:tcPr>
                </a:tc>
              </a:tr>
              <a:tr h="8278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$100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Up to 10%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$300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8278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$300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Up to 11%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$900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8278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$500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Up to 12%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$1,500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8278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$1,000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Up to 13%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$3,000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8278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$5,000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Up to 14%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$15,000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8278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$10,000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Up to 15%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$30,000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25400">
                      <a:solidFill>
                        <a:srgbClr val="132447"/>
                      </a:solidFill>
                      <a:miter lim="400000"/>
                    </a:lnB>
                    <a:noFill/>
                  </a:tcPr>
                </a:tc>
              </a:tr>
              <a:tr h="8278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$25,000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01F42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Up to 16%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01F42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</a:rPr>
                        <a:t>$75,000</a:t>
                      </a:r>
                    </a:p>
                  </a:txBody>
                  <a:tcPr marL="16933" marR="16933" marT="16933" marB="16933" anchor="ctr" horzOverflow="overflow">
                    <a:lnT w="25400">
                      <a:solidFill>
                        <a:srgbClr val="132447"/>
                      </a:solidFill>
                      <a:miter lim="400000"/>
                    </a:lnT>
                    <a:lnB w="12700">
                      <a:solidFill>
                        <a:srgbClr val="01F42E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9" name="TextBox 15"/>
          <p:cNvSpPr txBox="1"/>
          <p:nvPr/>
        </p:nvSpPr>
        <p:spPr>
          <a:xfrm>
            <a:off x="1847304" y="3087443"/>
            <a:ext cx="9072538" cy="365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defRPr sz="9000" b="1" cap="all" spc="450">
                <a:solidFill>
                  <a:srgbClr val="FFFFFF"/>
                </a:solidFill>
              </a:defRPr>
            </a:pPr>
            <a:r>
              <a:t>Comment </a:t>
            </a:r>
            <a:r>
              <a:rPr>
                <a:solidFill>
                  <a:srgbClr val="01F42E"/>
                </a:solidFill>
              </a:rPr>
              <a:t>extraire</a:t>
            </a:r>
            <a:r>
              <a:t> le Filecoin</a:t>
            </a:r>
          </a:p>
        </p:txBody>
      </p:sp>
      <p:sp>
        <p:nvSpPr>
          <p:cNvPr id="130" name="Get Mining rewards from 10% to 16% per month on 50% of the value of the package…"/>
          <p:cNvSpPr txBox="1"/>
          <p:nvPr/>
        </p:nvSpPr>
        <p:spPr>
          <a:xfrm>
            <a:off x="1847304" y="6807289"/>
            <a:ext cx="9072538" cy="329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3500" b="1">
                <a:solidFill>
                  <a:srgbClr val="FFFFFF"/>
                </a:solidFill>
              </a:defRPr>
            </a:pPr>
            <a:r>
              <a:t>Obtenez des récompenses en extraction de 10 % à 16 % par mois sur 50 % de la valeur du pack.</a:t>
            </a:r>
          </a:p>
          <a:p>
            <a:pPr algn="l" defTabSz="914400">
              <a:defRPr sz="3500" b="1">
                <a:solidFill>
                  <a:srgbClr val="FFFFFF"/>
                </a:solidFill>
              </a:defRPr>
            </a:pPr>
            <a:endParaRPr/>
          </a:p>
          <a:p>
            <a:pPr algn="l" defTabSz="914400">
              <a:defRPr sz="3500" b="1">
                <a:solidFill>
                  <a:srgbClr val="FFFFFF"/>
                </a:solidFill>
              </a:defRPr>
            </a:pPr>
            <a:r>
              <a:t>La production maximale d'extraction du package = 3x la valeur du package. </a:t>
            </a:r>
          </a:p>
        </p:txBody>
      </p:sp>
      <p:sp>
        <p:nvSpPr>
          <p:cNvPr id="131" name="Buy the pack you prefer"/>
          <p:cNvSpPr txBox="1"/>
          <p:nvPr/>
        </p:nvSpPr>
        <p:spPr>
          <a:xfrm>
            <a:off x="11760572" y="4521282"/>
            <a:ext cx="9072538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>
                <a:solidFill>
                  <a:srgbClr val="FFFFFF"/>
                </a:solidFill>
              </a:defRPr>
            </a:lvl1pPr>
          </a:lstStyle>
          <a:p>
            <a:r>
              <a:t>Achetez le pack que vous préférez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2447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2971759" y="12745718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34" name="Mining production payment"/>
          <p:cNvSpPr txBox="1"/>
          <p:nvPr/>
        </p:nvSpPr>
        <p:spPr>
          <a:xfrm>
            <a:off x="12192000" y="2432101"/>
            <a:ext cx="11274536" cy="365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defRPr sz="9000" b="1" cap="all" spc="450">
                <a:solidFill>
                  <a:schemeClr val="accent3"/>
                </a:solidFill>
              </a:defRPr>
            </a:pPr>
            <a:r>
              <a:rPr>
                <a:solidFill>
                  <a:srgbClr val="01F42E"/>
                </a:solidFill>
              </a:rPr>
              <a:t>Paiement</a:t>
            </a:r>
            <a:r>
              <a:rPr>
                <a:solidFill>
                  <a:srgbClr val="FFFFFF"/>
                </a:solidFill>
              </a:rPr>
              <a:t> de la production DE L’EXTRACTION</a:t>
            </a:r>
          </a:p>
        </p:txBody>
      </p:sp>
      <p:pic>
        <p:nvPicPr>
          <p:cNvPr id="135" name="digital-mines-acquire.jpg" descr="digital-mines-acquire.jpg"/>
          <p:cNvPicPr>
            <a:picLocks noChangeAspect="1"/>
          </p:cNvPicPr>
          <p:nvPr/>
        </p:nvPicPr>
        <p:blipFill>
          <a:blip r:embed="rId2">
            <a:extLst/>
          </a:blip>
          <a:srcRect l="28565" r="28565"/>
          <a:stretch>
            <a:fillRect/>
          </a:stretch>
        </p:blipFill>
        <p:spPr>
          <a:xfrm>
            <a:off x="0" y="-16095"/>
            <a:ext cx="10789633" cy="1374819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100% in FUSD token convertible in USDT…"/>
          <p:cNvSpPr txBox="1">
            <a:spLocks noGrp="1"/>
          </p:cNvSpPr>
          <p:nvPr>
            <p:ph type="body" sz="quarter" idx="4294967295"/>
          </p:nvPr>
        </p:nvSpPr>
        <p:spPr>
          <a:xfrm>
            <a:off x="12192000" y="9889325"/>
            <a:ext cx="10217361" cy="2309641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0" indent="0" defTabSz="914400">
              <a:lnSpc>
                <a:spcPct val="140000"/>
              </a:lnSpc>
              <a:spcBef>
                <a:spcPts val="0"/>
              </a:spcBef>
              <a:buSzTx/>
              <a:buNone/>
              <a:defRPr sz="3500">
                <a:solidFill>
                  <a:srgbClr val="FFFFFF"/>
                </a:solidFill>
              </a:defRPr>
            </a:lvl1pPr>
          </a:lstStyle>
          <a:p>
            <a:r>
              <a:t>100% en jeton FUSD convertible en USDT1 FUSD = 1 USD</a:t>
            </a:r>
          </a:p>
        </p:txBody>
      </p:sp>
      <p:sp>
        <p:nvSpPr>
          <p:cNvPr id="137" name="Monthly:  Every First Friday of the month"/>
          <p:cNvSpPr txBox="1"/>
          <p:nvPr/>
        </p:nvSpPr>
        <p:spPr>
          <a:xfrm>
            <a:off x="12192000" y="6568576"/>
            <a:ext cx="10012654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5000" b="1" cap="all">
                <a:solidFill>
                  <a:srgbClr val="01F42E"/>
                </a:solidFill>
              </a:defRPr>
            </a:pPr>
            <a:r>
              <a:t>Mensuel:</a:t>
            </a:r>
          </a:p>
          <a:p>
            <a:pPr algn="l" defTabSz="914400">
              <a:defRPr sz="5000" b="1" cap="all">
                <a:solidFill>
                  <a:srgbClr val="01F42E"/>
                </a:solidFill>
              </a:defRPr>
            </a:pPr>
            <a:r>
              <a:t>Chaque Premier Vendredi du mois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Microsoft Office PowerPoint</Application>
  <PresentationFormat>Personnalisé</PresentationFormat>
  <Paragraphs>265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pascaldell</dc:creator>
  <cp:lastModifiedBy>pascaldell</cp:lastModifiedBy>
  <cp:revision>1</cp:revision>
  <dcterms:modified xsi:type="dcterms:W3CDTF">2022-04-13T17:10:20Z</dcterms:modified>
</cp:coreProperties>
</file>